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9" r:id="rId5"/>
    <p:sldId id="261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07" autoAdjust="0"/>
    <p:restoredTop sz="94660"/>
  </p:normalViewPr>
  <p:slideViewPr>
    <p:cSldViewPr snapToGrid="0">
      <p:cViewPr>
        <p:scale>
          <a:sx n="64" d="100"/>
          <a:sy n="64" d="100"/>
        </p:scale>
        <p:origin x="192" y="5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39312-6751-49F3-8EB6-FA3D1A491167}" type="datetimeFigureOut">
              <a:rPr lang="ru-RU" smtClean="0"/>
              <a:t>02.09.2016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91F72-D3AE-4F44-B2F5-3485C7F685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95200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39312-6751-49F3-8EB6-FA3D1A491167}" type="datetimeFigureOut">
              <a:rPr lang="ru-RU" smtClean="0"/>
              <a:t>02.09.2016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91F72-D3AE-4F44-B2F5-3485C7F685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39423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39312-6751-49F3-8EB6-FA3D1A491167}" type="datetimeFigureOut">
              <a:rPr lang="ru-RU" smtClean="0"/>
              <a:t>02.09.2016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91F72-D3AE-4F44-B2F5-3485C7F685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08654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39312-6751-49F3-8EB6-FA3D1A491167}" type="datetimeFigureOut">
              <a:rPr lang="ru-RU" smtClean="0"/>
              <a:t>02.09.2016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91F72-D3AE-4F44-B2F5-3485C7F685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6017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39312-6751-49F3-8EB6-FA3D1A491167}" type="datetimeFigureOut">
              <a:rPr lang="ru-RU" smtClean="0"/>
              <a:t>02.09.2016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91F72-D3AE-4F44-B2F5-3485C7F685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93118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39312-6751-49F3-8EB6-FA3D1A491167}" type="datetimeFigureOut">
              <a:rPr lang="ru-RU" smtClean="0"/>
              <a:t>02.09.2016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91F72-D3AE-4F44-B2F5-3485C7F685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48099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39312-6751-49F3-8EB6-FA3D1A491167}" type="datetimeFigureOut">
              <a:rPr lang="ru-RU" smtClean="0"/>
              <a:t>02.09.2016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91F72-D3AE-4F44-B2F5-3485C7F685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28689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39312-6751-49F3-8EB6-FA3D1A491167}" type="datetimeFigureOut">
              <a:rPr lang="ru-RU" smtClean="0"/>
              <a:t>02.09.2016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91F72-D3AE-4F44-B2F5-3485C7F685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937737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39312-6751-49F3-8EB6-FA3D1A491167}" type="datetimeFigureOut">
              <a:rPr lang="ru-RU" smtClean="0"/>
              <a:t>02.09.2016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91F72-D3AE-4F44-B2F5-3485C7F685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08173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39312-6751-49F3-8EB6-FA3D1A491167}" type="datetimeFigureOut">
              <a:rPr lang="ru-RU" smtClean="0"/>
              <a:t>02.09.2016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91F72-D3AE-4F44-B2F5-3485C7F685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4431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39312-6751-49F3-8EB6-FA3D1A491167}" type="datetimeFigureOut">
              <a:rPr lang="ru-RU" smtClean="0"/>
              <a:t>02.09.2016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91F72-D3AE-4F44-B2F5-3485C7F685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12337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439312-6751-49F3-8EB6-FA3D1A491167}" type="datetimeFigureOut">
              <a:rPr lang="ru-RU" smtClean="0"/>
              <a:t>02.09.2016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291F72-D3AE-4F44-B2F5-3485C7F685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35095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462306" y="1259822"/>
            <a:ext cx="8665882" cy="2284225"/>
          </a:xfrm>
        </p:spPr>
        <p:txBody>
          <a:bodyPr>
            <a:normAutofit/>
          </a:bodyPr>
          <a:lstStyle/>
          <a:p>
            <a:pPr marL="12700" marR="1647189">
              <a:lnSpc>
                <a:spcPts val="2000"/>
              </a:lnSpc>
            </a:pPr>
            <a:r>
              <a:rPr lang="ru-RU" sz="2400" b="1" dirty="0" err="1">
                <a:solidFill>
                  <a:srgbClr val="231F20"/>
                </a:solidFill>
                <a:cs typeface="Palatino Linotype"/>
              </a:rPr>
              <a:t>Проспективное</a:t>
            </a:r>
            <a:r>
              <a:rPr lang="ru-RU" sz="2400" b="1" dirty="0">
                <a:solidFill>
                  <a:srgbClr val="231F20"/>
                </a:solidFill>
                <a:cs typeface="Palatino Linotype"/>
              </a:rPr>
              <a:t>, многоцентровое,  открытое исследование эффективности</a:t>
            </a:r>
            <a:br>
              <a:rPr lang="ru-RU" sz="2400" dirty="0">
                <a:cs typeface="Palatino Linotype"/>
              </a:rPr>
            </a:br>
            <a:r>
              <a:rPr lang="ru-RU" sz="2400" b="1" dirty="0">
                <a:solidFill>
                  <a:srgbClr val="231F20"/>
                </a:solidFill>
                <a:cs typeface="Palatino Linotype"/>
              </a:rPr>
              <a:t>и переносимости </a:t>
            </a:r>
            <a:r>
              <a:rPr lang="ru-RU" sz="2400" b="1" dirty="0" err="1">
                <a:solidFill>
                  <a:srgbClr val="231F20"/>
                </a:solidFill>
                <a:cs typeface="Palatino Linotype"/>
              </a:rPr>
              <a:t>КВАдроприла</a:t>
            </a:r>
            <a:r>
              <a:rPr lang="ru-RU" sz="2400" b="1" dirty="0">
                <a:solidFill>
                  <a:srgbClr val="231F20"/>
                </a:solidFill>
                <a:cs typeface="Palatino Linotype"/>
              </a:rPr>
              <a:t> у  больных</a:t>
            </a:r>
            <a:br>
              <a:rPr lang="ru-RU" sz="2400" dirty="0">
                <a:cs typeface="Palatino Linotype"/>
              </a:rPr>
            </a:br>
            <a:r>
              <a:rPr lang="ru-RU" sz="2400" b="1" dirty="0">
                <a:solidFill>
                  <a:srgbClr val="231F20"/>
                </a:solidFill>
                <a:cs typeface="Palatino Linotype"/>
              </a:rPr>
              <a:t>с Недостаточностью Кровообращения, обусловленной  ишемической болезнью сердца и </a:t>
            </a:r>
            <a:r>
              <a:rPr lang="ru-RU" sz="2400" b="1" dirty="0" err="1">
                <a:solidFill>
                  <a:srgbClr val="231F20"/>
                </a:solidFill>
                <a:cs typeface="Palatino Linotype"/>
              </a:rPr>
              <a:t>дилатационной</a:t>
            </a:r>
            <a:r>
              <a:rPr lang="ru-RU" sz="2400" b="1" dirty="0">
                <a:solidFill>
                  <a:srgbClr val="231F20"/>
                </a:solidFill>
                <a:cs typeface="Palatino Linotype"/>
              </a:rPr>
              <a:t>  </a:t>
            </a:r>
            <a:r>
              <a:rPr lang="ru-RU" sz="2400" b="1" dirty="0" err="1">
                <a:solidFill>
                  <a:srgbClr val="231F20"/>
                </a:solidFill>
                <a:cs typeface="Palatino Linotype"/>
              </a:rPr>
              <a:t>кардиомиопатией</a:t>
            </a:r>
            <a:r>
              <a:rPr lang="ru-RU" sz="2400" b="1" dirty="0">
                <a:solidFill>
                  <a:srgbClr val="231F20"/>
                </a:solidFill>
                <a:cs typeface="Palatino Linotype"/>
              </a:rPr>
              <a:t> (Исследование КВАНК)</a:t>
            </a:r>
            <a:br>
              <a:rPr lang="ru-RU" sz="2400" dirty="0">
                <a:cs typeface="Palatino Linotype"/>
              </a:rPr>
            </a:br>
            <a:endParaRPr lang="ru-RU" sz="2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430669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spc="-25" dirty="0">
                <a:solidFill>
                  <a:srgbClr val="231F20"/>
                </a:solidFill>
                <a:cs typeface="Arial Narrow"/>
              </a:rPr>
              <a:t>Общая </a:t>
            </a:r>
            <a:r>
              <a:rPr lang="ru-RU" b="1" spc="-35" dirty="0">
                <a:solidFill>
                  <a:srgbClr val="231F20"/>
                </a:solidFill>
                <a:cs typeface="Arial Narrow"/>
              </a:rPr>
              <a:t>характеристика </a:t>
            </a:r>
            <a:r>
              <a:rPr lang="ru-RU" b="1" spc="-55" dirty="0">
                <a:solidFill>
                  <a:srgbClr val="231F20"/>
                </a:solidFill>
                <a:cs typeface="Arial Narrow"/>
              </a:rPr>
              <a:t>обследованных</a:t>
            </a:r>
            <a:r>
              <a:rPr lang="ru-RU" b="1" spc="-90" dirty="0">
                <a:solidFill>
                  <a:srgbClr val="231F20"/>
                </a:solidFill>
                <a:cs typeface="Arial Narrow"/>
              </a:rPr>
              <a:t> </a:t>
            </a:r>
            <a:r>
              <a:rPr lang="ru-RU" b="1" spc="-60" dirty="0">
                <a:solidFill>
                  <a:srgbClr val="231F20"/>
                </a:solidFill>
                <a:cs typeface="Arial Narrow"/>
              </a:rPr>
              <a:t>больных</a:t>
            </a:r>
            <a:br>
              <a:rPr lang="ru-RU" dirty="0">
                <a:cs typeface="Arial Narrow"/>
              </a:rPr>
            </a:br>
            <a:endParaRPr lang="ru-RU" dirty="0"/>
          </a:p>
        </p:txBody>
      </p:sp>
      <p:sp>
        <p:nvSpPr>
          <p:cNvPr id="6" name="object 67"/>
          <p:cNvSpPr txBox="1"/>
          <p:nvPr/>
        </p:nvSpPr>
        <p:spPr>
          <a:xfrm>
            <a:off x="3934600" y="8590312"/>
            <a:ext cx="1358265" cy="1003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r>
              <a:rPr sz="975" spc="15" baseline="4273" dirty="0">
                <a:solidFill>
                  <a:srgbClr val="231F20"/>
                </a:solidFill>
                <a:latin typeface="Calibri"/>
                <a:cs typeface="Calibri"/>
              </a:rPr>
              <a:t>-1нед     0 </a:t>
            </a:r>
            <a:r>
              <a:rPr sz="975" baseline="4273" dirty="0">
                <a:solidFill>
                  <a:srgbClr val="231F20"/>
                </a:solidFill>
                <a:latin typeface="Calibri"/>
                <a:cs typeface="Calibri"/>
              </a:rPr>
              <a:t>нед     </a:t>
            </a:r>
            <a:r>
              <a:rPr sz="975" spc="15" baseline="4273" dirty="0">
                <a:solidFill>
                  <a:srgbClr val="231F20"/>
                </a:solidFill>
                <a:latin typeface="Calibri"/>
                <a:cs typeface="Calibri"/>
              </a:rPr>
              <a:t>1 </a:t>
            </a:r>
            <a:r>
              <a:rPr sz="975" baseline="4273" dirty="0">
                <a:solidFill>
                  <a:srgbClr val="231F20"/>
                </a:solidFill>
                <a:latin typeface="Calibri"/>
                <a:cs typeface="Calibri"/>
              </a:rPr>
              <a:t>нед    </a:t>
            </a:r>
            <a:r>
              <a:rPr sz="975" spc="15" baseline="4273" dirty="0">
                <a:solidFill>
                  <a:srgbClr val="231F20"/>
                </a:solidFill>
                <a:latin typeface="Calibri"/>
                <a:cs typeface="Calibri"/>
              </a:rPr>
              <a:t>2 </a:t>
            </a:r>
            <a:r>
              <a:rPr sz="975" baseline="4273" dirty="0">
                <a:solidFill>
                  <a:srgbClr val="231F20"/>
                </a:solidFill>
                <a:latin typeface="Calibri"/>
                <a:cs typeface="Calibri"/>
              </a:rPr>
              <a:t>нед  </a:t>
            </a:r>
            <a:r>
              <a:rPr sz="650" spc="10" dirty="0">
                <a:solidFill>
                  <a:srgbClr val="231F20"/>
                </a:solidFill>
                <a:latin typeface="Calibri"/>
                <a:cs typeface="Calibri"/>
              </a:rPr>
              <a:t>3  </a:t>
            </a:r>
            <a:r>
              <a:rPr sz="650" spc="10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650" dirty="0">
                <a:solidFill>
                  <a:srgbClr val="231F20"/>
                </a:solidFill>
                <a:latin typeface="Calibri"/>
                <a:cs typeface="Calibri"/>
              </a:rPr>
              <a:t>нед</a:t>
            </a:r>
            <a:endParaRPr sz="650" dirty="0">
              <a:latin typeface="Calibri"/>
              <a:cs typeface="Calibri"/>
            </a:endParaRPr>
          </a:p>
        </p:txBody>
      </p:sp>
      <p:sp>
        <p:nvSpPr>
          <p:cNvPr id="7" name="object 71"/>
          <p:cNvSpPr txBox="1"/>
          <p:nvPr/>
        </p:nvSpPr>
        <p:spPr>
          <a:xfrm>
            <a:off x="5738888" y="8588134"/>
            <a:ext cx="251460" cy="1003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r>
              <a:rPr sz="650" spc="10" dirty="0">
                <a:solidFill>
                  <a:srgbClr val="231F20"/>
                </a:solidFill>
                <a:latin typeface="Calibri"/>
                <a:cs typeface="Calibri"/>
              </a:rPr>
              <a:t>12 </a:t>
            </a:r>
            <a:r>
              <a:rPr sz="650" dirty="0">
                <a:solidFill>
                  <a:srgbClr val="231F20"/>
                </a:solidFill>
                <a:latin typeface="Calibri"/>
                <a:cs typeface="Calibri"/>
              </a:rPr>
              <a:t>нед</a:t>
            </a:r>
            <a:endParaRPr sz="650">
              <a:latin typeface="Calibri"/>
              <a:cs typeface="Calibri"/>
            </a:endParaRPr>
          </a:p>
        </p:txBody>
      </p:sp>
      <p:sp>
        <p:nvSpPr>
          <p:cNvPr id="8" name="object 72"/>
          <p:cNvSpPr txBox="1"/>
          <p:nvPr/>
        </p:nvSpPr>
        <p:spPr>
          <a:xfrm>
            <a:off x="3985108" y="8920950"/>
            <a:ext cx="1923414" cy="1473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  <a:tabLst>
                <a:tab pos="320675" algn="l"/>
                <a:tab pos="598805" algn="l"/>
                <a:tab pos="863600" algn="l"/>
                <a:tab pos="1129030" algn="l"/>
                <a:tab pos="1780539" algn="l"/>
              </a:tabLst>
            </a:pPr>
            <a:r>
              <a:rPr sz="1275" spc="22" baseline="-3267" dirty="0">
                <a:solidFill>
                  <a:srgbClr val="F7941D"/>
                </a:solidFill>
                <a:latin typeface="Calibri"/>
                <a:cs typeface="Calibri"/>
              </a:rPr>
              <a:t>В</a:t>
            </a:r>
            <a:r>
              <a:rPr sz="1275" spc="-7" baseline="-3267" dirty="0">
                <a:solidFill>
                  <a:srgbClr val="F7941D"/>
                </a:solidFill>
                <a:latin typeface="Calibri"/>
                <a:cs typeface="Calibri"/>
              </a:rPr>
              <a:t> </a:t>
            </a:r>
            <a:r>
              <a:rPr sz="1275" spc="30" baseline="-3267" dirty="0">
                <a:solidFill>
                  <a:srgbClr val="F7941D"/>
                </a:solidFill>
                <a:latin typeface="Calibri"/>
                <a:cs typeface="Calibri"/>
              </a:rPr>
              <a:t>1	</a:t>
            </a:r>
            <a:r>
              <a:rPr sz="1275" spc="22" baseline="-3267" dirty="0">
                <a:solidFill>
                  <a:srgbClr val="92278F"/>
                </a:solidFill>
                <a:latin typeface="Calibri"/>
                <a:cs typeface="Calibri"/>
              </a:rPr>
              <a:t>В</a:t>
            </a:r>
            <a:r>
              <a:rPr sz="1275" spc="-7" baseline="-3267" dirty="0">
                <a:solidFill>
                  <a:srgbClr val="92278F"/>
                </a:solidFill>
                <a:latin typeface="Calibri"/>
                <a:cs typeface="Calibri"/>
              </a:rPr>
              <a:t> </a:t>
            </a:r>
            <a:r>
              <a:rPr sz="1275" spc="30" baseline="-3267" dirty="0">
                <a:solidFill>
                  <a:srgbClr val="92278F"/>
                </a:solidFill>
                <a:latin typeface="Calibri"/>
                <a:cs typeface="Calibri"/>
              </a:rPr>
              <a:t>2	</a:t>
            </a:r>
            <a:r>
              <a:rPr sz="700" spc="15" dirty="0">
                <a:solidFill>
                  <a:srgbClr val="F7941D"/>
                </a:solidFill>
                <a:latin typeface="Calibri"/>
                <a:cs typeface="Calibri"/>
              </a:rPr>
              <a:t>В</a:t>
            </a:r>
            <a:r>
              <a:rPr sz="700" spc="-5" dirty="0">
                <a:solidFill>
                  <a:srgbClr val="F7941D"/>
                </a:solidFill>
                <a:latin typeface="Calibri"/>
                <a:cs typeface="Calibri"/>
              </a:rPr>
              <a:t> </a:t>
            </a:r>
            <a:r>
              <a:rPr sz="700" spc="20" dirty="0">
                <a:solidFill>
                  <a:srgbClr val="F7941D"/>
                </a:solidFill>
                <a:latin typeface="Calibri"/>
                <a:cs typeface="Calibri"/>
              </a:rPr>
              <a:t>3	</a:t>
            </a:r>
            <a:r>
              <a:rPr sz="1050" spc="22" baseline="3968" dirty="0">
                <a:solidFill>
                  <a:srgbClr val="F7941D"/>
                </a:solidFill>
                <a:latin typeface="Calibri"/>
                <a:cs typeface="Calibri"/>
              </a:rPr>
              <a:t>В</a:t>
            </a:r>
            <a:r>
              <a:rPr sz="1050" spc="-7" baseline="3968" dirty="0">
                <a:solidFill>
                  <a:srgbClr val="F7941D"/>
                </a:solidFill>
                <a:latin typeface="Calibri"/>
                <a:cs typeface="Calibri"/>
              </a:rPr>
              <a:t> </a:t>
            </a:r>
            <a:r>
              <a:rPr sz="1050" spc="30" baseline="3968" dirty="0">
                <a:solidFill>
                  <a:srgbClr val="F7941D"/>
                </a:solidFill>
                <a:latin typeface="Calibri"/>
                <a:cs typeface="Calibri"/>
              </a:rPr>
              <a:t>4	</a:t>
            </a:r>
            <a:r>
              <a:rPr sz="1050" spc="22" baseline="3968" dirty="0">
                <a:solidFill>
                  <a:srgbClr val="F7941D"/>
                </a:solidFill>
                <a:latin typeface="Calibri"/>
                <a:cs typeface="Calibri"/>
              </a:rPr>
              <a:t>В</a:t>
            </a:r>
            <a:r>
              <a:rPr sz="1050" spc="-7" baseline="3968" dirty="0">
                <a:solidFill>
                  <a:srgbClr val="F7941D"/>
                </a:solidFill>
                <a:latin typeface="Calibri"/>
                <a:cs typeface="Calibri"/>
              </a:rPr>
              <a:t> </a:t>
            </a:r>
            <a:r>
              <a:rPr sz="1050" spc="30" baseline="3968" dirty="0">
                <a:solidFill>
                  <a:srgbClr val="F7941D"/>
                </a:solidFill>
                <a:latin typeface="Calibri"/>
                <a:cs typeface="Calibri"/>
              </a:rPr>
              <a:t>5	</a:t>
            </a:r>
            <a:r>
              <a:rPr sz="1275" spc="22" baseline="-6535" dirty="0">
                <a:solidFill>
                  <a:srgbClr val="92278F"/>
                </a:solidFill>
                <a:latin typeface="Calibri"/>
                <a:cs typeface="Calibri"/>
              </a:rPr>
              <a:t>В</a:t>
            </a:r>
            <a:r>
              <a:rPr sz="1275" spc="-150" baseline="-6535" dirty="0">
                <a:solidFill>
                  <a:srgbClr val="92278F"/>
                </a:solidFill>
                <a:latin typeface="Calibri"/>
                <a:cs typeface="Calibri"/>
              </a:rPr>
              <a:t> </a:t>
            </a:r>
            <a:r>
              <a:rPr sz="1275" spc="30" baseline="-6535" dirty="0">
                <a:solidFill>
                  <a:srgbClr val="92278F"/>
                </a:solidFill>
                <a:latin typeface="Calibri"/>
                <a:cs typeface="Calibri"/>
              </a:rPr>
              <a:t>6</a:t>
            </a:r>
            <a:endParaRPr sz="1275" baseline="-6535" dirty="0">
              <a:latin typeface="Calibri"/>
              <a:cs typeface="Calibri"/>
            </a:endParaRPr>
          </a:p>
        </p:txBody>
      </p:sp>
      <p:sp>
        <p:nvSpPr>
          <p:cNvPr id="9" name="object 77"/>
          <p:cNvSpPr txBox="1"/>
          <p:nvPr/>
        </p:nvSpPr>
        <p:spPr>
          <a:xfrm>
            <a:off x="6661201" y="8599238"/>
            <a:ext cx="251460" cy="1003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r>
              <a:rPr sz="650" spc="10" dirty="0">
                <a:solidFill>
                  <a:srgbClr val="231F20"/>
                </a:solidFill>
                <a:latin typeface="Calibri"/>
                <a:cs typeface="Calibri"/>
              </a:rPr>
              <a:t>24 </a:t>
            </a:r>
            <a:r>
              <a:rPr sz="650" dirty="0">
                <a:solidFill>
                  <a:srgbClr val="231F20"/>
                </a:solidFill>
                <a:latin typeface="Calibri"/>
                <a:cs typeface="Calibri"/>
              </a:rPr>
              <a:t>нед</a:t>
            </a:r>
            <a:endParaRPr sz="650">
              <a:latin typeface="Calibri"/>
              <a:cs typeface="Calibri"/>
            </a:endParaRPr>
          </a:p>
        </p:txBody>
      </p:sp>
      <p:graphicFrame>
        <p:nvGraphicFramePr>
          <p:cNvPr id="11" name="object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4228630"/>
              </p:ext>
            </p:extLst>
          </p:nvPr>
        </p:nvGraphicFramePr>
        <p:xfrm>
          <a:off x="1691340" y="1553885"/>
          <a:ext cx="8139953" cy="460187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1817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614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613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354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86984">
                <a:tc gridSpan="4">
                  <a:txBody>
                    <a:bodyPr/>
                    <a:lstStyle/>
                    <a:p>
                      <a:pPr marL="61594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100" dirty="0">
                        <a:latin typeface="+mn-lt"/>
                        <a:cs typeface="Arial Narrow"/>
                      </a:endParaRPr>
                    </a:p>
                  </a:txBody>
                  <a:tcPr marL="0" marR="0" marT="0" marB="0">
                    <a:lnL w="3809">
                      <a:solidFill>
                        <a:srgbClr val="231F20"/>
                      </a:solidFill>
                      <a:prstDash val="solid"/>
                    </a:lnL>
                    <a:lnR w="3809">
                      <a:solidFill>
                        <a:srgbClr val="231F20"/>
                      </a:solidFill>
                      <a:prstDash val="solid"/>
                    </a:lnR>
                    <a:lnT w="3810">
                      <a:solidFill>
                        <a:srgbClr val="231F20"/>
                      </a:solidFill>
                      <a:prstDash val="solid"/>
                    </a:lnT>
                    <a:lnB w="3810">
                      <a:solidFill>
                        <a:srgbClr val="231F20"/>
                      </a:solidFill>
                      <a:prstDash val="solid"/>
                    </a:lnB>
                    <a:solidFill>
                      <a:srgbClr val="EA998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0518">
                <a:tc>
                  <a:txBody>
                    <a:bodyPr/>
                    <a:lstStyle/>
                    <a:p>
                      <a:pPr marL="39179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100" b="1" spc="-75" dirty="0">
                          <a:solidFill>
                            <a:srgbClr val="231F20"/>
                          </a:solidFill>
                          <a:latin typeface="+mn-lt"/>
                          <a:cs typeface="Calibri"/>
                        </a:rPr>
                        <a:t>Показатель</a:t>
                      </a:r>
                      <a:endParaRPr sz="1100">
                        <a:latin typeface="+mn-lt"/>
                        <a:cs typeface="Calibri"/>
                      </a:endParaRPr>
                    </a:p>
                  </a:txBody>
                  <a:tcPr marL="0" marR="0" marT="0" marB="0">
                    <a:lnL w="3809">
                      <a:solidFill>
                        <a:srgbClr val="231F20"/>
                      </a:solidFill>
                      <a:prstDash val="solid"/>
                    </a:lnL>
                    <a:lnR w="3810">
                      <a:solidFill>
                        <a:srgbClr val="231F20"/>
                      </a:solidFill>
                      <a:prstDash val="solid"/>
                    </a:lnR>
                    <a:lnT w="3810">
                      <a:solidFill>
                        <a:srgbClr val="231F20"/>
                      </a:solidFill>
                      <a:prstDash val="solid"/>
                    </a:lnT>
                    <a:lnB w="3810">
                      <a:solidFill>
                        <a:srgbClr val="231F20"/>
                      </a:solidFill>
                      <a:prstDash val="solid"/>
                    </a:lnB>
                    <a:solidFill>
                      <a:srgbClr val="FFE4A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600" b="1" spc="-85" dirty="0">
                          <a:solidFill>
                            <a:srgbClr val="231F20"/>
                          </a:solidFill>
                          <a:latin typeface="+mn-lt"/>
                          <a:cs typeface="Calibri"/>
                        </a:rPr>
                        <a:t>Все</a:t>
                      </a:r>
                      <a:r>
                        <a:rPr sz="1600" b="1" spc="-135" dirty="0">
                          <a:solidFill>
                            <a:srgbClr val="231F20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sz="1600" b="1" spc="-45" dirty="0">
                          <a:solidFill>
                            <a:srgbClr val="231F20"/>
                          </a:solidFill>
                          <a:latin typeface="+mn-lt"/>
                          <a:cs typeface="Calibri"/>
                        </a:rPr>
                        <a:t>(n=89)</a:t>
                      </a:r>
                      <a:endParaRPr sz="1600">
                        <a:latin typeface="+mn-lt"/>
                        <a:cs typeface="Calibri"/>
                      </a:endParaRPr>
                    </a:p>
                  </a:txBody>
                  <a:tcPr marL="0" marR="0" marT="0" marB="0">
                    <a:lnL w="3810">
                      <a:solidFill>
                        <a:srgbClr val="231F20"/>
                      </a:solidFill>
                      <a:prstDash val="solid"/>
                    </a:lnL>
                    <a:lnR w="3810">
                      <a:solidFill>
                        <a:srgbClr val="231F20"/>
                      </a:solidFill>
                      <a:prstDash val="solid"/>
                    </a:lnR>
                    <a:lnT w="3810">
                      <a:solidFill>
                        <a:srgbClr val="231F20"/>
                      </a:solidFill>
                      <a:prstDash val="solid"/>
                    </a:lnT>
                    <a:lnB w="3810">
                      <a:solidFill>
                        <a:srgbClr val="231F20"/>
                      </a:solidFill>
                      <a:prstDash val="solid"/>
                    </a:lnB>
                    <a:solidFill>
                      <a:srgbClr val="FFE4A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600" b="1" spc="-140" dirty="0">
                          <a:solidFill>
                            <a:srgbClr val="231F20"/>
                          </a:solidFill>
                          <a:latin typeface="+mn-lt"/>
                          <a:cs typeface="Calibri"/>
                        </a:rPr>
                        <a:t>ДКМП</a:t>
                      </a:r>
                      <a:r>
                        <a:rPr sz="1600" b="1" spc="-130" dirty="0">
                          <a:solidFill>
                            <a:srgbClr val="231F20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sz="1600" b="1" spc="-50" dirty="0">
                          <a:solidFill>
                            <a:srgbClr val="231F20"/>
                          </a:solidFill>
                          <a:latin typeface="+mn-lt"/>
                          <a:cs typeface="Calibri"/>
                        </a:rPr>
                        <a:t>(n=24)</a:t>
                      </a:r>
                      <a:endParaRPr sz="1600">
                        <a:latin typeface="+mn-lt"/>
                        <a:cs typeface="Calibri"/>
                      </a:endParaRPr>
                    </a:p>
                  </a:txBody>
                  <a:tcPr marL="0" marR="0" marT="0" marB="0">
                    <a:lnL w="3810">
                      <a:solidFill>
                        <a:srgbClr val="231F20"/>
                      </a:solidFill>
                      <a:prstDash val="solid"/>
                    </a:lnL>
                    <a:lnR w="3810">
                      <a:solidFill>
                        <a:srgbClr val="231F20"/>
                      </a:solidFill>
                      <a:prstDash val="solid"/>
                    </a:lnR>
                    <a:lnT w="3810">
                      <a:solidFill>
                        <a:srgbClr val="231F20"/>
                      </a:solidFill>
                      <a:prstDash val="solid"/>
                    </a:lnT>
                    <a:lnB w="3810">
                      <a:solidFill>
                        <a:srgbClr val="231F20"/>
                      </a:solidFill>
                      <a:prstDash val="solid"/>
                    </a:lnB>
                    <a:solidFill>
                      <a:srgbClr val="FFE4AF"/>
                    </a:solidFill>
                  </a:tcPr>
                </a:tc>
                <a:tc>
                  <a:txBody>
                    <a:bodyPr/>
                    <a:lstStyle/>
                    <a:p>
                      <a:pPr marR="10477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600" b="1" spc="-110" dirty="0">
                          <a:solidFill>
                            <a:srgbClr val="231F20"/>
                          </a:solidFill>
                          <a:latin typeface="+mn-lt"/>
                          <a:cs typeface="Calibri"/>
                        </a:rPr>
                        <a:t>ИБС</a:t>
                      </a:r>
                      <a:r>
                        <a:rPr sz="1600" b="1" spc="-125" dirty="0">
                          <a:solidFill>
                            <a:srgbClr val="231F20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sz="1600" b="1" spc="-45" dirty="0">
                          <a:solidFill>
                            <a:srgbClr val="231F20"/>
                          </a:solidFill>
                          <a:latin typeface="+mn-lt"/>
                          <a:cs typeface="Calibri"/>
                        </a:rPr>
                        <a:t>(n=65)</a:t>
                      </a:r>
                      <a:endParaRPr sz="1600" dirty="0">
                        <a:latin typeface="+mn-lt"/>
                        <a:cs typeface="Calibri"/>
                      </a:endParaRPr>
                    </a:p>
                  </a:txBody>
                  <a:tcPr marL="0" marR="0" marT="0" marB="0">
                    <a:lnL w="3810">
                      <a:solidFill>
                        <a:srgbClr val="231F20"/>
                      </a:solidFill>
                      <a:prstDash val="solid"/>
                    </a:lnL>
                    <a:lnR w="3809">
                      <a:solidFill>
                        <a:srgbClr val="231F20"/>
                      </a:solidFill>
                      <a:prstDash val="solid"/>
                    </a:lnR>
                    <a:lnT w="3810">
                      <a:solidFill>
                        <a:srgbClr val="231F20"/>
                      </a:solidFill>
                      <a:prstDash val="solid"/>
                    </a:lnT>
                    <a:lnB w="3810">
                      <a:solidFill>
                        <a:srgbClr val="231F20"/>
                      </a:solidFill>
                      <a:prstDash val="solid"/>
                    </a:lnB>
                    <a:solidFill>
                      <a:srgbClr val="FFE4A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0491">
                <a:tc>
                  <a:txBody>
                    <a:bodyPr/>
                    <a:lstStyle/>
                    <a:p>
                      <a:pPr marL="6096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600" spc="-130" dirty="0">
                          <a:solidFill>
                            <a:srgbClr val="231F20"/>
                          </a:solidFill>
                          <a:latin typeface="+mn-lt"/>
                          <a:cs typeface="Arial"/>
                        </a:rPr>
                        <a:t>Возраст,</a:t>
                      </a:r>
                      <a:r>
                        <a:rPr sz="1600" spc="-180" dirty="0">
                          <a:solidFill>
                            <a:srgbClr val="231F20"/>
                          </a:solidFill>
                          <a:latin typeface="+mn-lt"/>
                          <a:cs typeface="Arial"/>
                        </a:rPr>
                        <a:t> </a:t>
                      </a:r>
                      <a:r>
                        <a:rPr sz="1600" spc="-140" dirty="0">
                          <a:solidFill>
                            <a:srgbClr val="231F20"/>
                          </a:solidFill>
                          <a:latin typeface="+mn-lt"/>
                          <a:cs typeface="Arial"/>
                        </a:rPr>
                        <a:t>лет</a:t>
                      </a:r>
                      <a:endParaRPr sz="1600">
                        <a:latin typeface="+mn-lt"/>
                        <a:cs typeface="Arial"/>
                      </a:endParaRPr>
                    </a:p>
                  </a:txBody>
                  <a:tcPr marL="0" marR="0" marT="0" marB="0">
                    <a:lnL w="3809">
                      <a:solidFill>
                        <a:srgbClr val="231F20"/>
                      </a:solidFill>
                      <a:prstDash val="solid"/>
                    </a:lnL>
                    <a:lnR w="3810">
                      <a:solidFill>
                        <a:srgbClr val="231F20"/>
                      </a:solidFill>
                      <a:prstDash val="solid"/>
                    </a:lnR>
                    <a:lnT w="3810">
                      <a:solidFill>
                        <a:srgbClr val="231F20"/>
                      </a:solidFill>
                      <a:prstDash val="solid"/>
                    </a:lnT>
                    <a:lnB w="3810">
                      <a:solidFill>
                        <a:srgbClr val="231F20"/>
                      </a:solidFill>
                      <a:prstDash val="solid"/>
                    </a:lnB>
                    <a:solidFill>
                      <a:srgbClr val="F6D2C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600" spc="-114" dirty="0">
                          <a:solidFill>
                            <a:srgbClr val="231F20"/>
                          </a:solidFill>
                          <a:latin typeface="+mn-lt"/>
                          <a:cs typeface="Arial"/>
                        </a:rPr>
                        <a:t>58,3±1,1</a:t>
                      </a:r>
                      <a:endParaRPr sz="1600">
                        <a:latin typeface="+mn-lt"/>
                        <a:cs typeface="Arial"/>
                      </a:endParaRPr>
                    </a:p>
                  </a:txBody>
                  <a:tcPr marL="0" marR="0" marT="0" marB="0">
                    <a:lnL w="3810">
                      <a:solidFill>
                        <a:srgbClr val="231F20"/>
                      </a:solidFill>
                      <a:prstDash val="solid"/>
                    </a:lnL>
                    <a:lnR w="3810">
                      <a:solidFill>
                        <a:srgbClr val="231F20"/>
                      </a:solidFill>
                      <a:prstDash val="solid"/>
                    </a:lnR>
                    <a:lnT w="3810">
                      <a:solidFill>
                        <a:srgbClr val="231F20"/>
                      </a:solidFill>
                      <a:prstDash val="solid"/>
                    </a:lnT>
                    <a:lnB w="3810">
                      <a:solidFill>
                        <a:srgbClr val="231F20"/>
                      </a:solidFill>
                      <a:prstDash val="solid"/>
                    </a:lnB>
                    <a:solidFill>
                      <a:srgbClr val="F6D2C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600" spc="-110" dirty="0">
                          <a:solidFill>
                            <a:srgbClr val="231F20"/>
                          </a:solidFill>
                          <a:latin typeface="+mn-lt"/>
                          <a:cs typeface="Arial"/>
                        </a:rPr>
                        <a:t>48,7±1,9</a:t>
                      </a:r>
                      <a:endParaRPr sz="1600">
                        <a:latin typeface="+mn-lt"/>
                        <a:cs typeface="Arial"/>
                      </a:endParaRPr>
                    </a:p>
                  </a:txBody>
                  <a:tcPr marL="0" marR="0" marT="0" marB="0">
                    <a:lnL w="3810">
                      <a:solidFill>
                        <a:srgbClr val="231F20"/>
                      </a:solidFill>
                      <a:prstDash val="solid"/>
                    </a:lnL>
                    <a:lnR w="3810">
                      <a:solidFill>
                        <a:srgbClr val="231F20"/>
                      </a:solidFill>
                      <a:prstDash val="solid"/>
                    </a:lnR>
                    <a:lnT w="3810">
                      <a:solidFill>
                        <a:srgbClr val="231F20"/>
                      </a:solidFill>
                      <a:prstDash val="solid"/>
                    </a:lnT>
                    <a:lnB w="3810">
                      <a:solidFill>
                        <a:srgbClr val="231F20"/>
                      </a:solidFill>
                      <a:prstDash val="solid"/>
                    </a:lnB>
                    <a:solidFill>
                      <a:srgbClr val="F6D2CA"/>
                    </a:solidFill>
                  </a:tcPr>
                </a:tc>
                <a:tc>
                  <a:txBody>
                    <a:bodyPr/>
                    <a:lstStyle/>
                    <a:p>
                      <a:pPr marR="143510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600" spc="-20" dirty="0">
                          <a:solidFill>
                            <a:srgbClr val="231F20"/>
                          </a:solidFill>
                          <a:latin typeface="+mn-lt"/>
                          <a:cs typeface="Arial"/>
                        </a:rPr>
                        <a:t>6</a:t>
                      </a:r>
                      <a:r>
                        <a:rPr sz="1600" spc="-25" dirty="0">
                          <a:solidFill>
                            <a:srgbClr val="231F20"/>
                          </a:solidFill>
                          <a:latin typeface="+mn-lt"/>
                          <a:cs typeface="Arial"/>
                        </a:rPr>
                        <a:t>1</a:t>
                      </a:r>
                      <a:r>
                        <a:rPr sz="1600" spc="-10" dirty="0">
                          <a:solidFill>
                            <a:srgbClr val="231F20"/>
                          </a:solidFill>
                          <a:latin typeface="+mn-lt"/>
                          <a:cs typeface="Arial"/>
                        </a:rPr>
                        <a:t>,</a:t>
                      </a:r>
                      <a:r>
                        <a:rPr sz="1600" spc="10" dirty="0">
                          <a:solidFill>
                            <a:srgbClr val="231F20"/>
                          </a:solidFill>
                          <a:latin typeface="+mn-lt"/>
                          <a:cs typeface="Arial"/>
                        </a:rPr>
                        <a:t>9</a:t>
                      </a:r>
                      <a:r>
                        <a:rPr sz="1600" spc="-50" dirty="0">
                          <a:solidFill>
                            <a:srgbClr val="231F20"/>
                          </a:solidFill>
                          <a:latin typeface="+mn-lt"/>
                          <a:cs typeface="Arial"/>
                        </a:rPr>
                        <a:t>±</a:t>
                      </a:r>
                      <a:r>
                        <a:rPr sz="1600" spc="-25" dirty="0">
                          <a:solidFill>
                            <a:srgbClr val="231F20"/>
                          </a:solidFill>
                          <a:latin typeface="+mn-lt"/>
                          <a:cs typeface="Arial"/>
                        </a:rPr>
                        <a:t>1</a:t>
                      </a:r>
                      <a:r>
                        <a:rPr sz="1600" spc="-40" dirty="0">
                          <a:solidFill>
                            <a:srgbClr val="231F20"/>
                          </a:solidFill>
                          <a:latin typeface="+mn-lt"/>
                          <a:cs typeface="Arial"/>
                        </a:rPr>
                        <a:t>,</a:t>
                      </a:r>
                      <a:r>
                        <a:rPr sz="1600" spc="-20" dirty="0">
                          <a:solidFill>
                            <a:srgbClr val="231F20"/>
                          </a:solidFill>
                          <a:latin typeface="+mn-lt"/>
                          <a:cs typeface="Arial"/>
                        </a:rPr>
                        <a:t>1</a:t>
                      </a:r>
                      <a:r>
                        <a:rPr sz="1600" dirty="0">
                          <a:solidFill>
                            <a:srgbClr val="231F20"/>
                          </a:solidFill>
                          <a:latin typeface="+mn-lt"/>
                          <a:cs typeface="Arial"/>
                        </a:rPr>
                        <a:t>*</a:t>
                      </a:r>
                      <a:endParaRPr sz="1600" dirty="0">
                        <a:latin typeface="+mn-lt"/>
                        <a:cs typeface="Arial"/>
                      </a:endParaRPr>
                    </a:p>
                  </a:txBody>
                  <a:tcPr marL="0" marR="0" marT="0" marB="0">
                    <a:lnL w="3810">
                      <a:solidFill>
                        <a:srgbClr val="231F20"/>
                      </a:solidFill>
                      <a:prstDash val="solid"/>
                    </a:lnL>
                    <a:lnR w="3809">
                      <a:solidFill>
                        <a:srgbClr val="231F20"/>
                      </a:solidFill>
                      <a:prstDash val="solid"/>
                    </a:lnR>
                    <a:lnT w="3810">
                      <a:solidFill>
                        <a:srgbClr val="231F20"/>
                      </a:solidFill>
                      <a:prstDash val="solid"/>
                    </a:lnT>
                    <a:lnB w="3810">
                      <a:solidFill>
                        <a:srgbClr val="231F20"/>
                      </a:solidFill>
                      <a:prstDash val="solid"/>
                    </a:lnB>
                    <a:solidFill>
                      <a:srgbClr val="F6D2C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0518">
                <a:tc>
                  <a:txBody>
                    <a:bodyPr/>
                    <a:lstStyle/>
                    <a:p>
                      <a:pPr marL="6096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600" spc="-120" dirty="0">
                          <a:solidFill>
                            <a:srgbClr val="231F20"/>
                          </a:solidFill>
                          <a:latin typeface="+mn-lt"/>
                          <a:cs typeface="Arial"/>
                        </a:rPr>
                        <a:t>Мужчин</a:t>
                      </a:r>
                      <a:endParaRPr sz="1600">
                        <a:latin typeface="+mn-lt"/>
                        <a:cs typeface="Arial"/>
                      </a:endParaRPr>
                    </a:p>
                  </a:txBody>
                  <a:tcPr marL="0" marR="0" marT="0" marB="0">
                    <a:lnL w="3809">
                      <a:solidFill>
                        <a:srgbClr val="231F20"/>
                      </a:solidFill>
                      <a:prstDash val="solid"/>
                    </a:lnL>
                    <a:lnR w="3810">
                      <a:solidFill>
                        <a:srgbClr val="231F20"/>
                      </a:solidFill>
                      <a:prstDash val="solid"/>
                    </a:lnR>
                    <a:lnT w="3810">
                      <a:solidFill>
                        <a:srgbClr val="231F20"/>
                      </a:solidFill>
                      <a:prstDash val="solid"/>
                    </a:lnT>
                    <a:lnB w="3810">
                      <a:solidFill>
                        <a:srgbClr val="231F20"/>
                      </a:solidFill>
                      <a:prstDash val="solid"/>
                    </a:lnB>
                    <a:solidFill>
                      <a:srgbClr val="F6D2C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600" spc="-130" dirty="0">
                          <a:solidFill>
                            <a:srgbClr val="231F20"/>
                          </a:solidFill>
                          <a:latin typeface="+mn-lt"/>
                          <a:cs typeface="Arial"/>
                        </a:rPr>
                        <a:t>68 </a:t>
                      </a:r>
                      <a:r>
                        <a:rPr sz="1600" spc="-114" dirty="0">
                          <a:solidFill>
                            <a:srgbClr val="231F20"/>
                          </a:solidFill>
                          <a:latin typeface="+mn-lt"/>
                          <a:cs typeface="Arial"/>
                        </a:rPr>
                        <a:t>(76,4</a:t>
                      </a:r>
                      <a:r>
                        <a:rPr sz="1600" spc="-180" dirty="0">
                          <a:solidFill>
                            <a:srgbClr val="231F20"/>
                          </a:solidFill>
                          <a:latin typeface="+mn-lt"/>
                          <a:cs typeface="Arial"/>
                        </a:rPr>
                        <a:t> </a:t>
                      </a:r>
                      <a:r>
                        <a:rPr sz="1600" spc="-140" dirty="0">
                          <a:solidFill>
                            <a:srgbClr val="231F20"/>
                          </a:solidFill>
                          <a:latin typeface="+mn-lt"/>
                          <a:cs typeface="Arial"/>
                        </a:rPr>
                        <a:t>%)</a:t>
                      </a:r>
                      <a:endParaRPr sz="1600">
                        <a:latin typeface="+mn-lt"/>
                        <a:cs typeface="Arial"/>
                      </a:endParaRPr>
                    </a:p>
                  </a:txBody>
                  <a:tcPr marL="0" marR="0" marT="0" marB="0">
                    <a:lnL w="3810">
                      <a:solidFill>
                        <a:srgbClr val="231F20"/>
                      </a:solidFill>
                      <a:prstDash val="solid"/>
                    </a:lnL>
                    <a:lnR w="3810">
                      <a:solidFill>
                        <a:srgbClr val="231F20"/>
                      </a:solidFill>
                      <a:prstDash val="solid"/>
                    </a:lnR>
                    <a:lnT w="3810">
                      <a:solidFill>
                        <a:srgbClr val="231F20"/>
                      </a:solidFill>
                      <a:prstDash val="solid"/>
                    </a:lnT>
                    <a:lnB w="3810">
                      <a:solidFill>
                        <a:srgbClr val="231F20"/>
                      </a:solidFill>
                      <a:prstDash val="solid"/>
                    </a:lnB>
                    <a:solidFill>
                      <a:srgbClr val="F6D2C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600" spc="-145" dirty="0">
                          <a:solidFill>
                            <a:srgbClr val="231F20"/>
                          </a:solidFill>
                          <a:latin typeface="+mn-lt"/>
                          <a:cs typeface="Arial"/>
                        </a:rPr>
                        <a:t>21 </a:t>
                      </a:r>
                      <a:r>
                        <a:rPr sz="1600" spc="-125" dirty="0">
                          <a:solidFill>
                            <a:srgbClr val="231F20"/>
                          </a:solidFill>
                          <a:latin typeface="+mn-lt"/>
                          <a:cs typeface="Arial"/>
                        </a:rPr>
                        <a:t>(87,5</a:t>
                      </a:r>
                      <a:r>
                        <a:rPr sz="1600" spc="-165" dirty="0">
                          <a:solidFill>
                            <a:srgbClr val="231F20"/>
                          </a:solidFill>
                          <a:latin typeface="+mn-lt"/>
                          <a:cs typeface="Arial"/>
                        </a:rPr>
                        <a:t> </a:t>
                      </a:r>
                      <a:r>
                        <a:rPr sz="1600" spc="-140" dirty="0">
                          <a:solidFill>
                            <a:srgbClr val="231F20"/>
                          </a:solidFill>
                          <a:latin typeface="+mn-lt"/>
                          <a:cs typeface="Arial"/>
                        </a:rPr>
                        <a:t>%)</a:t>
                      </a:r>
                      <a:endParaRPr sz="1600">
                        <a:latin typeface="+mn-lt"/>
                        <a:cs typeface="Arial"/>
                      </a:endParaRPr>
                    </a:p>
                  </a:txBody>
                  <a:tcPr marL="0" marR="0" marT="0" marB="0">
                    <a:lnL w="3810">
                      <a:solidFill>
                        <a:srgbClr val="231F20"/>
                      </a:solidFill>
                      <a:prstDash val="solid"/>
                    </a:lnL>
                    <a:lnR w="3810">
                      <a:solidFill>
                        <a:srgbClr val="231F20"/>
                      </a:solidFill>
                      <a:prstDash val="solid"/>
                    </a:lnR>
                    <a:lnT w="3810">
                      <a:solidFill>
                        <a:srgbClr val="231F20"/>
                      </a:solidFill>
                      <a:prstDash val="solid"/>
                    </a:lnT>
                    <a:lnB w="3810">
                      <a:solidFill>
                        <a:srgbClr val="231F20"/>
                      </a:solidFill>
                      <a:prstDash val="solid"/>
                    </a:lnB>
                    <a:solidFill>
                      <a:srgbClr val="F6D2CA"/>
                    </a:solidFill>
                  </a:tcPr>
                </a:tc>
                <a:tc>
                  <a:txBody>
                    <a:bodyPr/>
                    <a:lstStyle/>
                    <a:p>
                      <a:pPr marR="12763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600" spc="-145" dirty="0">
                          <a:solidFill>
                            <a:srgbClr val="231F20"/>
                          </a:solidFill>
                          <a:latin typeface="+mn-lt"/>
                          <a:cs typeface="Arial"/>
                        </a:rPr>
                        <a:t>47</a:t>
                      </a:r>
                      <a:r>
                        <a:rPr sz="1600" spc="-175" dirty="0">
                          <a:solidFill>
                            <a:srgbClr val="231F20"/>
                          </a:solidFill>
                          <a:latin typeface="+mn-lt"/>
                          <a:cs typeface="Arial"/>
                        </a:rPr>
                        <a:t> </a:t>
                      </a:r>
                      <a:r>
                        <a:rPr sz="1600" spc="-120" dirty="0">
                          <a:solidFill>
                            <a:srgbClr val="231F20"/>
                          </a:solidFill>
                          <a:latin typeface="+mn-lt"/>
                          <a:cs typeface="Arial"/>
                        </a:rPr>
                        <a:t>(72,3%)</a:t>
                      </a:r>
                      <a:endParaRPr sz="1600" dirty="0">
                        <a:latin typeface="+mn-lt"/>
                        <a:cs typeface="Arial"/>
                      </a:endParaRPr>
                    </a:p>
                  </a:txBody>
                  <a:tcPr marL="0" marR="0" marT="0" marB="0">
                    <a:lnL w="3810">
                      <a:solidFill>
                        <a:srgbClr val="231F20"/>
                      </a:solidFill>
                      <a:prstDash val="solid"/>
                    </a:lnL>
                    <a:lnR w="3809">
                      <a:solidFill>
                        <a:srgbClr val="231F20"/>
                      </a:solidFill>
                      <a:prstDash val="solid"/>
                    </a:lnR>
                    <a:lnT w="3810">
                      <a:solidFill>
                        <a:srgbClr val="231F20"/>
                      </a:solidFill>
                      <a:prstDash val="solid"/>
                    </a:lnT>
                    <a:lnB w="3810">
                      <a:solidFill>
                        <a:srgbClr val="231F20"/>
                      </a:solidFill>
                      <a:prstDash val="solid"/>
                    </a:lnB>
                    <a:solidFill>
                      <a:srgbClr val="F6D2C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0491">
                <a:tc>
                  <a:txBody>
                    <a:bodyPr/>
                    <a:lstStyle/>
                    <a:p>
                      <a:pPr marL="61594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600" dirty="0">
                          <a:solidFill>
                            <a:srgbClr val="231F20"/>
                          </a:solidFill>
                          <a:latin typeface="+mn-lt"/>
                          <a:cs typeface="Arial"/>
                        </a:rPr>
                        <a:t>ИМТ</a:t>
                      </a:r>
                      <a:r>
                        <a:rPr sz="1600" spc="-100" dirty="0">
                          <a:solidFill>
                            <a:srgbClr val="231F20"/>
                          </a:solidFill>
                          <a:latin typeface="+mn-lt"/>
                          <a:cs typeface="Arial"/>
                        </a:rPr>
                        <a:t> </a:t>
                      </a:r>
                      <a:r>
                        <a:rPr sz="1600" spc="-15" dirty="0">
                          <a:solidFill>
                            <a:srgbClr val="231F20"/>
                          </a:solidFill>
                          <a:latin typeface="+mn-lt"/>
                          <a:cs typeface="Arial"/>
                        </a:rPr>
                        <a:t>(</a:t>
                      </a:r>
                      <a:r>
                        <a:rPr sz="1600" spc="10" dirty="0">
                          <a:solidFill>
                            <a:srgbClr val="231F20"/>
                          </a:solidFill>
                          <a:latin typeface="+mn-lt"/>
                          <a:cs typeface="Arial"/>
                        </a:rPr>
                        <a:t>к</a:t>
                      </a:r>
                      <a:r>
                        <a:rPr sz="1600" spc="30" dirty="0">
                          <a:solidFill>
                            <a:srgbClr val="231F20"/>
                          </a:solidFill>
                          <a:latin typeface="+mn-lt"/>
                          <a:cs typeface="Arial"/>
                        </a:rPr>
                        <a:t>г/</a:t>
                      </a:r>
                      <a:r>
                        <a:rPr sz="1600" spc="5" dirty="0">
                          <a:solidFill>
                            <a:srgbClr val="231F20"/>
                          </a:solidFill>
                          <a:latin typeface="+mn-lt"/>
                          <a:cs typeface="Arial"/>
                        </a:rPr>
                        <a:t>м</a:t>
                      </a:r>
                      <a:r>
                        <a:rPr sz="1600" spc="-7" baseline="30864" dirty="0">
                          <a:solidFill>
                            <a:srgbClr val="231F20"/>
                          </a:solidFill>
                          <a:latin typeface="+mn-lt"/>
                          <a:cs typeface="Arial"/>
                        </a:rPr>
                        <a:t>2</a:t>
                      </a:r>
                      <a:r>
                        <a:rPr sz="1600" dirty="0">
                          <a:solidFill>
                            <a:srgbClr val="231F20"/>
                          </a:solidFill>
                          <a:latin typeface="+mn-lt"/>
                          <a:cs typeface="Arial"/>
                        </a:rPr>
                        <a:t>)</a:t>
                      </a:r>
                      <a:endParaRPr sz="1600">
                        <a:latin typeface="+mn-lt"/>
                        <a:cs typeface="Arial"/>
                      </a:endParaRPr>
                    </a:p>
                  </a:txBody>
                  <a:tcPr marL="0" marR="0" marT="0" marB="0">
                    <a:lnL w="3809">
                      <a:solidFill>
                        <a:srgbClr val="231F20"/>
                      </a:solidFill>
                      <a:prstDash val="solid"/>
                    </a:lnL>
                    <a:lnR w="3810">
                      <a:solidFill>
                        <a:srgbClr val="231F20"/>
                      </a:solidFill>
                      <a:prstDash val="solid"/>
                    </a:lnR>
                    <a:lnT w="3810">
                      <a:solidFill>
                        <a:srgbClr val="231F20"/>
                      </a:solidFill>
                      <a:prstDash val="solid"/>
                    </a:lnT>
                    <a:lnB w="3810">
                      <a:solidFill>
                        <a:srgbClr val="231F20"/>
                      </a:solidFill>
                      <a:prstDash val="solid"/>
                    </a:lnB>
                    <a:solidFill>
                      <a:srgbClr val="F6D2C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600" spc="-105" dirty="0">
                          <a:solidFill>
                            <a:srgbClr val="231F20"/>
                          </a:solidFill>
                          <a:latin typeface="+mn-lt"/>
                          <a:cs typeface="Arial"/>
                        </a:rPr>
                        <a:t>27,6±0,5</a:t>
                      </a:r>
                      <a:endParaRPr sz="1600">
                        <a:latin typeface="+mn-lt"/>
                        <a:cs typeface="Arial"/>
                      </a:endParaRPr>
                    </a:p>
                  </a:txBody>
                  <a:tcPr marL="0" marR="0" marT="0" marB="0">
                    <a:lnL w="3810">
                      <a:solidFill>
                        <a:srgbClr val="231F20"/>
                      </a:solidFill>
                      <a:prstDash val="solid"/>
                    </a:lnL>
                    <a:lnR w="3810">
                      <a:solidFill>
                        <a:srgbClr val="231F20"/>
                      </a:solidFill>
                      <a:prstDash val="solid"/>
                    </a:lnR>
                    <a:lnT w="3810">
                      <a:solidFill>
                        <a:srgbClr val="231F20"/>
                      </a:solidFill>
                      <a:prstDash val="solid"/>
                    </a:lnT>
                    <a:lnB w="3810">
                      <a:solidFill>
                        <a:srgbClr val="231F20"/>
                      </a:solidFill>
                      <a:prstDash val="solid"/>
                    </a:lnB>
                    <a:solidFill>
                      <a:srgbClr val="F6D2C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600" spc="-100" dirty="0">
                          <a:solidFill>
                            <a:srgbClr val="231F20"/>
                          </a:solidFill>
                          <a:latin typeface="+mn-lt"/>
                          <a:cs typeface="Arial"/>
                        </a:rPr>
                        <a:t>26,5±0,9</a:t>
                      </a:r>
                      <a:endParaRPr sz="1600">
                        <a:latin typeface="+mn-lt"/>
                        <a:cs typeface="Arial"/>
                      </a:endParaRPr>
                    </a:p>
                  </a:txBody>
                  <a:tcPr marL="0" marR="0" marT="0" marB="0">
                    <a:lnL w="3810">
                      <a:solidFill>
                        <a:srgbClr val="231F20"/>
                      </a:solidFill>
                      <a:prstDash val="solid"/>
                    </a:lnL>
                    <a:lnR w="3810">
                      <a:solidFill>
                        <a:srgbClr val="231F20"/>
                      </a:solidFill>
                      <a:prstDash val="solid"/>
                    </a:lnR>
                    <a:lnT w="3810">
                      <a:solidFill>
                        <a:srgbClr val="231F20"/>
                      </a:solidFill>
                      <a:prstDash val="solid"/>
                    </a:lnT>
                    <a:lnB w="3810">
                      <a:solidFill>
                        <a:srgbClr val="231F20"/>
                      </a:solidFill>
                      <a:prstDash val="solid"/>
                    </a:lnB>
                    <a:solidFill>
                      <a:srgbClr val="F6D2CA"/>
                    </a:solidFill>
                  </a:tcPr>
                </a:tc>
                <a:tc>
                  <a:txBody>
                    <a:bodyPr/>
                    <a:lstStyle/>
                    <a:p>
                      <a:pPr marR="137160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600" dirty="0">
                          <a:solidFill>
                            <a:srgbClr val="231F20"/>
                          </a:solidFill>
                          <a:latin typeface="+mn-lt"/>
                          <a:cs typeface="Arial"/>
                        </a:rPr>
                        <a:t>28</a:t>
                      </a:r>
                      <a:r>
                        <a:rPr sz="1600" spc="-40" dirty="0">
                          <a:solidFill>
                            <a:srgbClr val="231F20"/>
                          </a:solidFill>
                          <a:latin typeface="+mn-lt"/>
                          <a:cs typeface="Arial"/>
                        </a:rPr>
                        <a:t>,</a:t>
                      </a:r>
                      <a:r>
                        <a:rPr sz="1600" spc="-25" dirty="0">
                          <a:solidFill>
                            <a:srgbClr val="231F20"/>
                          </a:solidFill>
                          <a:latin typeface="+mn-lt"/>
                          <a:cs typeface="Arial"/>
                        </a:rPr>
                        <a:t>1</a:t>
                      </a:r>
                      <a:r>
                        <a:rPr sz="1600" spc="10" dirty="0">
                          <a:solidFill>
                            <a:srgbClr val="231F20"/>
                          </a:solidFill>
                          <a:latin typeface="+mn-lt"/>
                          <a:cs typeface="Arial"/>
                        </a:rPr>
                        <a:t>±</a:t>
                      </a:r>
                      <a:r>
                        <a:rPr sz="1600" spc="-5" dirty="0">
                          <a:solidFill>
                            <a:srgbClr val="231F20"/>
                          </a:solidFill>
                          <a:latin typeface="+mn-lt"/>
                          <a:cs typeface="Arial"/>
                        </a:rPr>
                        <a:t>0</a:t>
                      </a:r>
                      <a:r>
                        <a:rPr sz="1600" spc="5" dirty="0">
                          <a:solidFill>
                            <a:srgbClr val="231F20"/>
                          </a:solidFill>
                          <a:latin typeface="+mn-lt"/>
                          <a:cs typeface="Arial"/>
                        </a:rPr>
                        <a:t>,</a:t>
                      </a:r>
                      <a:r>
                        <a:rPr sz="1600" spc="-20" dirty="0">
                          <a:solidFill>
                            <a:srgbClr val="231F20"/>
                          </a:solidFill>
                          <a:latin typeface="+mn-lt"/>
                          <a:cs typeface="Arial"/>
                        </a:rPr>
                        <a:t>6</a:t>
                      </a:r>
                      <a:r>
                        <a:rPr sz="1600" dirty="0">
                          <a:solidFill>
                            <a:srgbClr val="231F20"/>
                          </a:solidFill>
                          <a:latin typeface="+mn-lt"/>
                          <a:cs typeface="Arial"/>
                        </a:rPr>
                        <a:t>*</a:t>
                      </a:r>
                      <a:endParaRPr sz="1600">
                        <a:latin typeface="+mn-lt"/>
                        <a:cs typeface="Arial"/>
                      </a:endParaRPr>
                    </a:p>
                  </a:txBody>
                  <a:tcPr marL="0" marR="0" marT="0" marB="0">
                    <a:lnL w="3810">
                      <a:solidFill>
                        <a:srgbClr val="231F20"/>
                      </a:solidFill>
                      <a:prstDash val="solid"/>
                    </a:lnL>
                    <a:lnR w="3809">
                      <a:solidFill>
                        <a:srgbClr val="231F20"/>
                      </a:solidFill>
                      <a:prstDash val="solid"/>
                    </a:lnR>
                    <a:lnT w="3810">
                      <a:solidFill>
                        <a:srgbClr val="231F20"/>
                      </a:solidFill>
                      <a:prstDash val="solid"/>
                    </a:lnT>
                    <a:lnB w="3810">
                      <a:solidFill>
                        <a:srgbClr val="231F20"/>
                      </a:solidFill>
                      <a:prstDash val="solid"/>
                    </a:lnB>
                    <a:solidFill>
                      <a:srgbClr val="F6D2C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0491">
                <a:tc>
                  <a:txBody>
                    <a:bodyPr/>
                    <a:lstStyle/>
                    <a:p>
                      <a:pPr marL="6096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600" spc="-125" dirty="0">
                          <a:solidFill>
                            <a:srgbClr val="231F20"/>
                          </a:solidFill>
                          <a:latin typeface="+mn-lt"/>
                          <a:cs typeface="Arial"/>
                        </a:rPr>
                        <a:t>Длительность </a:t>
                      </a:r>
                      <a:r>
                        <a:rPr sz="1600" spc="-200" dirty="0">
                          <a:solidFill>
                            <a:srgbClr val="231F20"/>
                          </a:solidFill>
                          <a:latin typeface="+mn-lt"/>
                          <a:cs typeface="Arial"/>
                        </a:rPr>
                        <a:t>ХСН,  </a:t>
                      </a:r>
                      <a:r>
                        <a:rPr sz="1600" spc="-190" dirty="0">
                          <a:solidFill>
                            <a:srgbClr val="231F20"/>
                          </a:solidFill>
                          <a:latin typeface="+mn-lt"/>
                          <a:cs typeface="Arial"/>
                        </a:rPr>
                        <a:t> </a:t>
                      </a:r>
                      <a:r>
                        <a:rPr sz="1600" spc="-140" dirty="0">
                          <a:solidFill>
                            <a:srgbClr val="231F20"/>
                          </a:solidFill>
                          <a:latin typeface="+mn-lt"/>
                          <a:cs typeface="Arial"/>
                        </a:rPr>
                        <a:t>лет</a:t>
                      </a:r>
                      <a:endParaRPr sz="1600">
                        <a:latin typeface="+mn-lt"/>
                        <a:cs typeface="Arial"/>
                      </a:endParaRPr>
                    </a:p>
                  </a:txBody>
                  <a:tcPr marL="0" marR="0" marT="0" marB="0">
                    <a:lnL w="3809">
                      <a:solidFill>
                        <a:srgbClr val="231F20"/>
                      </a:solidFill>
                      <a:prstDash val="solid"/>
                    </a:lnL>
                    <a:lnR w="3810">
                      <a:solidFill>
                        <a:srgbClr val="231F20"/>
                      </a:solidFill>
                      <a:prstDash val="solid"/>
                    </a:lnR>
                    <a:lnT w="3810">
                      <a:solidFill>
                        <a:srgbClr val="231F20"/>
                      </a:solidFill>
                      <a:prstDash val="solid"/>
                    </a:lnT>
                    <a:lnB w="3810">
                      <a:solidFill>
                        <a:srgbClr val="231F20"/>
                      </a:solidFill>
                      <a:prstDash val="solid"/>
                    </a:lnB>
                    <a:solidFill>
                      <a:srgbClr val="F6D2C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600" spc="-90" dirty="0">
                          <a:solidFill>
                            <a:srgbClr val="231F20"/>
                          </a:solidFill>
                          <a:latin typeface="+mn-lt"/>
                          <a:cs typeface="Arial"/>
                        </a:rPr>
                        <a:t>8,4±0,8</a:t>
                      </a:r>
                      <a:endParaRPr sz="1600">
                        <a:latin typeface="+mn-lt"/>
                        <a:cs typeface="Arial"/>
                      </a:endParaRPr>
                    </a:p>
                  </a:txBody>
                  <a:tcPr marL="0" marR="0" marT="0" marB="0">
                    <a:lnL w="3810">
                      <a:solidFill>
                        <a:srgbClr val="231F20"/>
                      </a:solidFill>
                      <a:prstDash val="solid"/>
                    </a:lnL>
                    <a:lnR w="3810">
                      <a:solidFill>
                        <a:srgbClr val="231F20"/>
                      </a:solidFill>
                      <a:prstDash val="solid"/>
                    </a:lnR>
                    <a:lnT w="3810">
                      <a:solidFill>
                        <a:srgbClr val="231F20"/>
                      </a:solidFill>
                      <a:prstDash val="solid"/>
                    </a:lnT>
                    <a:lnB w="3810">
                      <a:solidFill>
                        <a:srgbClr val="231F20"/>
                      </a:solidFill>
                      <a:prstDash val="solid"/>
                    </a:lnB>
                    <a:solidFill>
                      <a:srgbClr val="F6D2C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600" spc="-90" dirty="0">
                          <a:solidFill>
                            <a:srgbClr val="231F20"/>
                          </a:solidFill>
                          <a:latin typeface="+mn-lt"/>
                          <a:cs typeface="Arial"/>
                        </a:rPr>
                        <a:t>4,0±0,8</a:t>
                      </a:r>
                      <a:endParaRPr sz="1600">
                        <a:latin typeface="+mn-lt"/>
                        <a:cs typeface="Arial"/>
                      </a:endParaRPr>
                    </a:p>
                  </a:txBody>
                  <a:tcPr marL="0" marR="0" marT="0" marB="0">
                    <a:lnL w="3810">
                      <a:solidFill>
                        <a:srgbClr val="231F20"/>
                      </a:solidFill>
                      <a:prstDash val="solid"/>
                    </a:lnL>
                    <a:lnR w="3810">
                      <a:solidFill>
                        <a:srgbClr val="231F20"/>
                      </a:solidFill>
                      <a:prstDash val="solid"/>
                    </a:lnR>
                    <a:lnT w="3810">
                      <a:solidFill>
                        <a:srgbClr val="231F20"/>
                      </a:solidFill>
                      <a:prstDash val="solid"/>
                    </a:lnT>
                    <a:lnB w="3810">
                      <a:solidFill>
                        <a:srgbClr val="231F20"/>
                      </a:solidFill>
                      <a:prstDash val="solid"/>
                    </a:lnB>
                    <a:solidFill>
                      <a:srgbClr val="F6D2CA"/>
                    </a:solidFill>
                  </a:tcPr>
                </a:tc>
                <a:tc>
                  <a:txBody>
                    <a:bodyPr/>
                    <a:lstStyle/>
                    <a:p>
                      <a:pPr marR="13779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600" spc="-15" dirty="0">
                          <a:solidFill>
                            <a:srgbClr val="231F20"/>
                          </a:solidFill>
                          <a:latin typeface="+mn-lt"/>
                          <a:cs typeface="Arial"/>
                        </a:rPr>
                        <a:t>1</a:t>
                      </a:r>
                      <a:r>
                        <a:rPr sz="1600" spc="-5" dirty="0">
                          <a:solidFill>
                            <a:srgbClr val="231F20"/>
                          </a:solidFill>
                          <a:latin typeface="+mn-lt"/>
                          <a:cs typeface="Arial"/>
                        </a:rPr>
                        <a:t>0</a:t>
                      </a:r>
                      <a:r>
                        <a:rPr sz="1600" spc="-40" dirty="0">
                          <a:solidFill>
                            <a:srgbClr val="231F20"/>
                          </a:solidFill>
                          <a:latin typeface="+mn-lt"/>
                          <a:cs typeface="Arial"/>
                        </a:rPr>
                        <a:t>,</a:t>
                      </a:r>
                      <a:r>
                        <a:rPr sz="1600" spc="-25" dirty="0">
                          <a:solidFill>
                            <a:srgbClr val="231F20"/>
                          </a:solidFill>
                          <a:latin typeface="+mn-lt"/>
                          <a:cs typeface="Arial"/>
                        </a:rPr>
                        <a:t>1</a:t>
                      </a:r>
                      <a:r>
                        <a:rPr sz="1600" spc="10" dirty="0">
                          <a:solidFill>
                            <a:srgbClr val="231F20"/>
                          </a:solidFill>
                          <a:latin typeface="+mn-lt"/>
                          <a:cs typeface="Arial"/>
                        </a:rPr>
                        <a:t>±</a:t>
                      </a:r>
                      <a:r>
                        <a:rPr sz="1600" spc="-5" dirty="0">
                          <a:solidFill>
                            <a:srgbClr val="231F20"/>
                          </a:solidFill>
                          <a:latin typeface="+mn-lt"/>
                          <a:cs typeface="Arial"/>
                        </a:rPr>
                        <a:t>0</a:t>
                      </a:r>
                      <a:r>
                        <a:rPr sz="1600" spc="-10" dirty="0">
                          <a:solidFill>
                            <a:srgbClr val="231F20"/>
                          </a:solidFill>
                          <a:latin typeface="+mn-lt"/>
                          <a:cs typeface="Arial"/>
                        </a:rPr>
                        <a:t>,</a:t>
                      </a:r>
                      <a:r>
                        <a:rPr sz="1600" spc="15" dirty="0">
                          <a:solidFill>
                            <a:srgbClr val="231F20"/>
                          </a:solidFill>
                          <a:latin typeface="+mn-lt"/>
                          <a:cs typeface="Arial"/>
                        </a:rPr>
                        <a:t>9</a:t>
                      </a:r>
                      <a:r>
                        <a:rPr sz="1600" dirty="0">
                          <a:solidFill>
                            <a:srgbClr val="231F20"/>
                          </a:solidFill>
                          <a:latin typeface="+mn-lt"/>
                          <a:cs typeface="Arial"/>
                        </a:rPr>
                        <a:t>*</a:t>
                      </a:r>
                      <a:endParaRPr sz="1600">
                        <a:latin typeface="+mn-lt"/>
                        <a:cs typeface="Arial"/>
                      </a:endParaRPr>
                    </a:p>
                  </a:txBody>
                  <a:tcPr marL="0" marR="0" marT="0" marB="0">
                    <a:lnL w="3810">
                      <a:solidFill>
                        <a:srgbClr val="231F20"/>
                      </a:solidFill>
                      <a:prstDash val="solid"/>
                    </a:lnL>
                    <a:lnR w="3809">
                      <a:solidFill>
                        <a:srgbClr val="231F20"/>
                      </a:solidFill>
                      <a:prstDash val="solid"/>
                    </a:lnR>
                    <a:lnT w="3810">
                      <a:solidFill>
                        <a:srgbClr val="231F20"/>
                      </a:solidFill>
                      <a:prstDash val="solid"/>
                    </a:lnT>
                    <a:lnB w="3810">
                      <a:solidFill>
                        <a:srgbClr val="231F20"/>
                      </a:solidFill>
                      <a:prstDash val="solid"/>
                    </a:lnB>
                    <a:solidFill>
                      <a:srgbClr val="F6D2C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0518">
                <a:tc>
                  <a:txBody>
                    <a:bodyPr/>
                    <a:lstStyle/>
                    <a:p>
                      <a:pPr marL="6096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600" spc="-155" dirty="0">
                          <a:solidFill>
                            <a:srgbClr val="231F20"/>
                          </a:solidFill>
                          <a:latin typeface="+mn-lt"/>
                          <a:cs typeface="Arial"/>
                        </a:rPr>
                        <a:t>Одышка</a:t>
                      </a:r>
                      <a:endParaRPr sz="1600">
                        <a:latin typeface="+mn-lt"/>
                        <a:cs typeface="Arial"/>
                      </a:endParaRPr>
                    </a:p>
                  </a:txBody>
                  <a:tcPr marL="0" marR="0" marT="0" marB="0">
                    <a:lnL w="3809">
                      <a:solidFill>
                        <a:srgbClr val="231F20"/>
                      </a:solidFill>
                      <a:prstDash val="solid"/>
                    </a:lnL>
                    <a:lnR w="3810">
                      <a:solidFill>
                        <a:srgbClr val="231F20"/>
                      </a:solidFill>
                      <a:prstDash val="solid"/>
                    </a:lnR>
                    <a:lnT w="3810">
                      <a:solidFill>
                        <a:srgbClr val="231F20"/>
                      </a:solidFill>
                      <a:prstDash val="solid"/>
                    </a:lnT>
                    <a:lnB w="3810">
                      <a:solidFill>
                        <a:srgbClr val="231F20"/>
                      </a:solidFill>
                      <a:prstDash val="solid"/>
                    </a:lnB>
                    <a:solidFill>
                      <a:srgbClr val="F6D2C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600" spc="-15" dirty="0">
                          <a:solidFill>
                            <a:srgbClr val="231F20"/>
                          </a:solidFill>
                          <a:latin typeface="+mn-lt"/>
                          <a:cs typeface="Arial"/>
                        </a:rPr>
                        <a:t>1</a:t>
                      </a:r>
                      <a:r>
                        <a:rPr sz="1600" spc="15" dirty="0">
                          <a:solidFill>
                            <a:srgbClr val="231F20"/>
                          </a:solidFill>
                          <a:latin typeface="+mn-lt"/>
                          <a:cs typeface="Arial"/>
                        </a:rPr>
                        <a:t>0</a:t>
                      </a:r>
                      <a:r>
                        <a:rPr sz="1600" dirty="0">
                          <a:solidFill>
                            <a:srgbClr val="231F20"/>
                          </a:solidFill>
                          <a:latin typeface="+mn-lt"/>
                          <a:cs typeface="Arial"/>
                        </a:rPr>
                        <a:t>0</a:t>
                      </a:r>
                      <a:r>
                        <a:rPr sz="1600" spc="-125" dirty="0">
                          <a:solidFill>
                            <a:srgbClr val="231F20"/>
                          </a:solidFill>
                          <a:latin typeface="+mn-lt"/>
                          <a:cs typeface="Arial"/>
                        </a:rPr>
                        <a:t> </a:t>
                      </a:r>
                      <a:r>
                        <a:rPr sz="1600" dirty="0">
                          <a:solidFill>
                            <a:srgbClr val="231F20"/>
                          </a:solidFill>
                          <a:latin typeface="+mn-lt"/>
                          <a:cs typeface="Arial"/>
                        </a:rPr>
                        <a:t>%</a:t>
                      </a:r>
                      <a:endParaRPr sz="1600">
                        <a:latin typeface="+mn-lt"/>
                        <a:cs typeface="Arial"/>
                      </a:endParaRPr>
                    </a:p>
                  </a:txBody>
                  <a:tcPr marL="0" marR="0" marT="0" marB="0">
                    <a:lnL w="3810">
                      <a:solidFill>
                        <a:srgbClr val="231F20"/>
                      </a:solidFill>
                      <a:prstDash val="solid"/>
                    </a:lnL>
                    <a:lnR w="3810">
                      <a:solidFill>
                        <a:srgbClr val="231F20"/>
                      </a:solidFill>
                      <a:prstDash val="solid"/>
                    </a:lnR>
                    <a:lnT w="3810">
                      <a:solidFill>
                        <a:srgbClr val="231F20"/>
                      </a:solidFill>
                      <a:prstDash val="solid"/>
                    </a:lnT>
                    <a:lnB w="3810">
                      <a:solidFill>
                        <a:srgbClr val="231F20"/>
                      </a:solidFill>
                      <a:prstDash val="solid"/>
                    </a:lnB>
                    <a:solidFill>
                      <a:srgbClr val="F6D2C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600" spc="-15" dirty="0">
                          <a:solidFill>
                            <a:srgbClr val="231F20"/>
                          </a:solidFill>
                          <a:latin typeface="+mn-lt"/>
                          <a:cs typeface="Arial"/>
                        </a:rPr>
                        <a:t>1</a:t>
                      </a:r>
                      <a:r>
                        <a:rPr sz="1600" spc="15" dirty="0">
                          <a:solidFill>
                            <a:srgbClr val="231F20"/>
                          </a:solidFill>
                          <a:latin typeface="+mn-lt"/>
                          <a:cs typeface="Arial"/>
                        </a:rPr>
                        <a:t>0</a:t>
                      </a:r>
                      <a:r>
                        <a:rPr sz="1600" dirty="0">
                          <a:solidFill>
                            <a:srgbClr val="231F20"/>
                          </a:solidFill>
                          <a:latin typeface="+mn-lt"/>
                          <a:cs typeface="Arial"/>
                        </a:rPr>
                        <a:t>0</a:t>
                      </a:r>
                      <a:r>
                        <a:rPr sz="1600" spc="-125" dirty="0">
                          <a:solidFill>
                            <a:srgbClr val="231F20"/>
                          </a:solidFill>
                          <a:latin typeface="+mn-lt"/>
                          <a:cs typeface="Arial"/>
                        </a:rPr>
                        <a:t> </a:t>
                      </a:r>
                      <a:r>
                        <a:rPr sz="1600" dirty="0">
                          <a:solidFill>
                            <a:srgbClr val="231F20"/>
                          </a:solidFill>
                          <a:latin typeface="+mn-lt"/>
                          <a:cs typeface="Arial"/>
                        </a:rPr>
                        <a:t>%</a:t>
                      </a:r>
                      <a:endParaRPr sz="1600">
                        <a:latin typeface="+mn-lt"/>
                        <a:cs typeface="Arial"/>
                      </a:endParaRPr>
                    </a:p>
                  </a:txBody>
                  <a:tcPr marL="0" marR="0" marT="0" marB="0">
                    <a:lnL w="3810">
                      <a:solidFill>
                        <a:srgbClr val="231F20"/>
                      </a:solidFill>
                      <a:prstDash val="solid"/>
                    </a:lnL>
                    <a:lnR w="3810">
                      <a:solidFill>
                        <a:srgbClr val="231F20"/>
                      </a:solidFill>
                      <a:prstDash val="solid"/>
                    </a:lnR>
                    <a:lnT w="3810">
                      <a:solidFill>
                        <a:srgbClr val="231F20"/>
                      </a:solidFill>
                      <a:prstDash val="solid"/>
                    </a:lnT>
                    <a:lnB w="3810">
                      <a:solidFill>
                        <a:srgbClr val="231F20"/>
                      </a:solidFill>
                      <a:prstDash val="solid"/>
                    </a:lnB>
                    <a:solidFill>
                      <a:srgbClr val="F6D2C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600" spc="-15" dirty="0">
                          <a:solidFill>
                            <a:srgbClr val="231F20"/>
                          </a:solidFill>
                          <a:latin typeface="+mn-lt"/>
                          <a:cs typeface="Arial"/>
                        </a:rPr>
                        <a:t>1</a:t>
                      </a:r>
                      <a:r>
                        <a:rPr sz="1600" spc="15" dirty="0">
                          <a:solidFill>
                            <a:srgbClr val="231F20"/>
                          </a:solidFill>
                          <a:latin typeface="+mn-lt"/>
                          <a:cs typeface="Arial"/>
                        </a:rPr>
                        <a:t>0</a:t>
                      </a:r>
                      <a:r>
                        <a:rPr sz="1600" dirty="0">
                          <a:solidFill>
                            <a:srgbClr val="231F20"/>
                          </a:solidFill>
                          <a:latin typeface="+mn-lt"/>
                          <a:cs typeface="Arial"/>
                        </a:rPr>
                        <a:t>0</a:t>
                      </a:r>
                      <a:r>
                        <a:rPr sz="1600" spc="-125" dirty="0">
                          <a:solidFill>
                            <a:srgbClr val="231F20"/>
                          </a:solidFill>
                          <a:latin typeface="+mn-lt"/>
                          <a:cs typeface="Arial"/>
                        </a:rPr>
                        <a:t> </a:t>
                      </a:r>
                      <a:r>
                        <a:rPr sz="1600" dirty="0">
                          <a:solidFill>
                            <a:srgbClr val="231F20"/>
                          </a:solidFill>
                          <a:latin typeface="+mn-lt"/>
                          <a:cs typeface="Arial"/>
                        </a:rPr>
                        <a:t>%</a:t>
                      </a:r>
                      <a:endParaRPr sz="1600" dirty="0">
                        <a:latin typeface="+mn-lt"/>
                        <a:cs typeface="Arial"/>
                      </a:endParaRPr>
                    </a:p>
                  </a:txBody>
                  <a:tcPr marL="0" marR="0" marT="0" marB="0">
                    <a:lnL w="3810">
                      <a:solidFill>
                        <a:srgbClr val="231F20"/>
                      </a:solidFill>
                      <a:prstDash val="solid"/>
                    </a:lnL>
                    <a:lnR w="3809">
                      <a:solidFill>
                        <a:srgbClr val="231F20"/>
                      </a:solidFill>
                      <a:prstDash val="solid"/>
                    </a:lnR>
                    <a:lnT w="3810">
                      <a:solidFill>
                        <a:srgbClr val="231F20"/>
                      </a:solidFill>
                      <a:prstDash val="solid"/>
                    </a:lnT>
                    <a:lnB w="3810">
                      <a:solidFill>
                        <a:srgbClr val="231F20"/>
                      </a:solidFill>
                      <a:prstDash val="solid"/>
                    </a:lnB>
                    <a:solidFill>
                      <a:srgbClr val="F6D2C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0491">
                <a:tc>
                  <a:txBody>
                    <a:bodyPr/>
                    <a:lstStyle/>
                    <a:p>
                      <a:pPr marL="61594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600" spc="-145" dirty="0">
                          <a:solidFill>
                            <a:srgbClr val="231F20"/>
                          </a:solidFill>
                          <a:latin typeface="+mn-lt"/>
                          <a:cs typeface="Arial"/>
                        </a:rPr>
                        <a:t>Терапия</a:t>
                      </a:r>
                      <a:r>
                        <a:rPr sz="1600" spc="-185" dirty="0">
                          <a:solidFill>
                            <a:srgbClr val="231F20"/>
                          </a:solidFill>
                          <a:latin typeface="+mn-lt"/>
                          <a:cs typeface="Arial"/>
                        </a:rPr>
                        <a:t> </a:t>
                      </a:r>
                      <a:r>
                        <a:rPr sz="1600" spc="-114" dirty="0">
                          <a:solidFill>
                            <a:srgbClr val="231F20"/>
                          </a:solidFill>
                          <a:latin typeface="+mn-lt"/>
                          <a:cs typeface="Arial"/>
                        </a:rPr>
                        <a:t>диуретиками</a:t>
                      </a:r>
                      <a:endParaRPr sz="1600">
                        <a:latin typeface="+mn-lt"/>
                        <a:cs typeface="Arial"/>
                      </a:endParaRPr>
                    </a:p>
                  </a:txBody>
                  <a:tcPr marL="0" marR="0" marT="0" marB="0">
                    <a:lnL w="3809">
                      <a:solidFill>
                        <a:srgbClr val="231F20"/>
                      </a:solidFill>
                      <a:prstDash val="solid"/>
                    </a:lnL>
                    <a:lnR w="3810">
                      <a:solidFill>
                        <a:srgbClr val="231F20"/>
                      </a:solidFill>
                      <a:prstDash val="solid"/>
                    </a:lnR>
                    <a:lnT w="3810">
                      <a:solidFill>
                        <a:srgbClr val="231F20"/>
                      </a:solidFill>
                      <a:prstDash val="solid"/>
                    </a:lnT>
                    <a:lnB w="3810">
                      <a:solidFill>
                        <a:srgbClr val="231F20"/>
                      </a:solidFill>
                      <a:prstDash val="solid"/>
                    </a:lnB>
                    <a:solidFill>
                      <a:srgbClr val="F6D2C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600" spc="5" dirty="0">
                          <a:solidFill>
                            <a:srgbClr val="231F20"/>
                          </a:solidFill>
                          <a:latin typeface="+mn-lt"/>
                          <a:cs typeface="Arial"/>
                        </a:rPr>
                        <a:t>8</a:t>
                      </a:r>
                      <a:r>
                        <a:rPr sz="1600" spc="-30" dirty="0">
                          <a:solidFill>
                            <a:srgbClr val="231F20"/>
                          </a:solidFill>
                          <a:latin typeface="+mn-lt"/>
                          <a:cs typeface="Arial"/>
                        </a:rPr>
                        <a:t>9</a:t>
                      </a:r>
                      <a:r>
                        <a:rPr sz="1600" spc="-10" dirty="0">
                          <a:solidFill>
                            <a:srgbClr val="231F20"/>
                          </a:solidFill>
                          <a:latin typeface="+mn-lt"/>
                          <a:cs typeface="Arial"/>
                        </a:rPr>
                        <a:t>,</a:t>
                      </a:r>
                      <a:r>
                        <a:rPr sz="1600" dirty="0">
                          <a:solidFill>
                            <a:srgbClr val="231F20"/>
                          </a:solidFill>
                          <a:latin typeface="+mn-lt"/>
                          <a:cs typeface="Arial"/>
                        </a:rPr>
                        <a:t>9</a:t>
                      </a:r>
                      <a:r>
                        <a:rPr sz="1600" spc="-125" dirty="0">
                          <a:solidFill>
                            <a:srgbClr val="231F20"/>
                          </a:solidFill>
                          <a:latin typeface="+mn-lt"/>
                          <a:cs typeface="Arial"/>
                        </a:rPr>
                        <a:t> </a:t>
                      </a:r>
                      <a:r>
                        <a:rPr sz="1600" dirty="0">
                          <a:solidFill>
                            <a:srgbClr val="231F20"/>
                          </a:solidFill>
                          <a:latin typeface="+mn-lt"/>
                          <a:cs typeface="Arial"/>
                        </a:rPr>
                        <a:t>%</a:t>
                      </a:r>
                      <a:endParaRPr sz="1600">
                        <a:latin typeface="+mn-lt"/>
                        <a:cs typeface="Arial"/>
                      </a:endParaRPr>
                    </a:p>
                  </a:txBody>
                  <a:tcPr marL="0" marR="0" marT="0" marB="0">
                    <a:lnL w="3810">
                      <a:solidFill>
                        <a:srgbClr val="231F20"/>
                      </a:solidFill>
                      <a:prstDash val="solid"/>
                    </a:lnL>
                    <a:lnR w="3810">
                      <a:solidFill>
                        <a:srgbClr val="231F20"/>
                      </a:solidFill>
                      <a:prstDash val="solid"/>
                    </a:lnR>
                    <a:lnT w="3810">
                      <a:solidFill>
                        <a:srgbClr val="231F20"/>
                      </a:solidFill>
                      <a:prstDash val="solid"/>
                    </a:lnT>
                    <a:lnB w="3810">
                      <a:solidFill>
                        <a:srgbClr val="231F20"/>
                      </a:solidFill>
                      <a:prstDash val="solid"/>
                    </a:lnB>
                    <a:solidFill>
                      <a:srgbClr val="F6D2C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600" spc="-15" dirty="0">
                          <a:solidFill>
                            <a:srgbClr val="231F20"/>
                          </a:solidFill>
                          <a:latin typeface="+mn-lt"/>
                          <a:cs typeface="Arial"/>
                        </a:rPr>
                        <a:t>1</a:t>
                      </a:r>
                      <a:r>
                        <a:rPr sz="1600" spc="15" dirty="0">
                          <a:solidFill>
                            <a:srgbClr val="231F20"/>
                          </a:solidFill>
                          <a:latin typeface="+mn-lt"/>
                          <a:cs typeface="Arial"/>
                        </a:rPr>
                        <a:t>0</a:t>
                      </a:r>
                      <a:r>
                        <a:rPr sz="1600" dirty="0">
                          <a:solidFill>
                            <a:srgbClr val="231F20"/>
                          </a:solidFill>
                          <a:latin typeface="+mn-lt"/>
                          <a:cs typeface="Arial"/>
                        </a:rPr>
                        <a:t>0</a:t>
                      </a:r>
                      <a:r>
                        <a:rPr sz="1600" spc="-125" dirty="0">
                          <a:solidFill>
                            <a:srgbClr val="231F20"/>
                          </a:solidFill>
                          <a:latin typeface="+mn-lt"/>
                          <a:cs typeface="Arial"/>
                        </a:rPr>
                        <a:t> </a:t>
                      </a:r>
                      <a:r>
                        <a:rPr sz="1600" dirty="0">
                          <a:solidFill>
                            <a:srgbClr val="231F20"/>
                          </a:solidFill>
                          <a:latin typeface="+mn-lt"/>
                          <a:cs typeface="Arial"/>
                        </a:rPr>
                        <a:t>%</a:t>
                      </a:r>
                      <a:endParaRPr sz="1600">
                        <a:latin typeface="+mn-lt"/>
                        <a:cs typeface="Arial"/>
                      </a:endParaRPr>
                    </a:p>
                  </a:txBody>
                  <a:tcPr marL="0" marR="0" marT="0" marB="0">
                    <a:lnL w="3810">
                      <a:solidFill>
                        <a:srgbClr val="231F20"/>
                      </a:solidFill>
                      <a:prstDash val="solid"/>
                    </a:lnL>
                    <a:lnR w="3810">
                      <a:solidFill>
                        <a:srgbClr val="231F20"/>
                      </a:solidFill>
                      <a:prstDash val="solid"/>
                    </a:lnR>
                    <a:lnT w="3810">
                      <a:solidFill>
                        <a:srgbClr val="231F20"/>
                      </a:solidFill>
                      <a:prstDash val="solid"/>
                    </a:lnT>
                    <a:lnB w="3810">
                      <a:solidFill>
                        <a:srgbClr val="231F20"/>
                      </a:solidFill>
                      <a:prstDash val="solid"/>
                    </a:lnB>
                    <a:solidFill>
                      <a:srgbClr val="F6D2CA"/>
                    </a:solidFill>
                  </a:tcPr>
                </a:tc>
                <a:tc>
                  <a:txBody>
                    <a:bodyPr/>
                    <a:lstStyle/>
                    <a:p>
                      <a:pPr marL="19875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600" spc="10" dirty="0">
                          <a:solidFill>
                            <a:srgbClr val="231F20"/>
                          </a:solidFill>
                          <a:latin typeface="+mn-lt"/>
                          <a:cs typeface="Arial"/>
                        </a:rPr>
                        <a:t>8</a:t>
                      </a:r>
                      <a:r>
                        <a:rPr sz="1600" dirty="0">
                          <a:solidFill>
                            <a:srgbClr val="231F20"/>
                          </a:solidFill>
                          <a:latin typeface="+mn-lt"/>
                          <a:cs typeface="Arial"/>
                        </a:rPr>
                        <a:t>6</a:t>
                      </a:r>
                      <a:r>
                        <a:rPr sz="1600" spc="10" dirty="0">
                          <a:solidFill>
                            <a:srgbClr val="231F20"/>
                          </a:solidFill>
                          <a:latin typeface="+mn-lt"/>
                          <a:cs typeface="Arial"/>
                        </a:rPr>
                        <a:t>,</a:t>
                      </a:r>
                      <a:r>
                        <a:rPr sz="1600" dirty="0">
                          <a:solidFill>
                            <a:srgbClr val="231F20"/>
                          </a:solidFill>
                          <a:latin typeface="+mn-lt"/>
                          <a:cs typeface="Arial"/>
                        </a:rPr>
                        <a:t>2</a:t>
                      </a:r>
                      <a:r>
                        <a:rPr sz="1600" spc="-125" dirty="0">
                          <a:solidFill>
                            <a:srgbClr val="231F20"/>
                          </a:solidFill>
                          <a:latin typeface="+mn-lt"/>
                          <a:cs typeface="Arial"/>
                        </a:rPr>
                        <a:t> </a:t>
                      </a:r>
                      <a:r>
                        <a:rPr sz="1600" dirty="0">
                          <a:solidFill>
                            <a:srgbClr val="231F20"/>
                          </a:solidFill>
                          <a:latin typeface="+mn-lt"/>
                          <a:cs typeface="Arial"/>
                        </a:rPr>
                        <a:t>%</a:t>
                      </a:r>
                      <a:endParaRPr sz="1600" dirty="0">
                        <a:latin typeface="+mn-lt"/>
                        <a:cs typeface="Arial"/>
                      </a:endParaRPr>
                    </a:p>
                  </a:txBody>
                  <a:tcPr marL="0" marR="0" marT="0" marB="0">
                    <a:lnL w="3810">
                      <a:solidFill>
                        <a:srgbClr val="231F20"/>
                      </a:solidFill>
                      <a:prstDash val="solid"/>
                    </a:lnL>
                    <a:lnR w="3809">
                      <a:solidFill>
                        <a:srgbClr val="231F20"/>
                      </a:solidFill>
                      <a:prstDash val="solid"/>
                    </a:lnR>
                    <a:lnT w="3810">
                      <a:solidFill>
                        <a:srgbClr val="231F20"/>
                      </a:solidFill>
                      <a:prstDash val="solid"/>
                    </a:lnT>
                    <a:lnB w="3810">
                      <a:solidFill>
                        <a:srgbClr val="231F20"/>
                      </a:solidFill>
                      <a:prstDash val="solid"/>
                    </a:lnB>
                    <a:solidFill>
                      <a:srgbClr val="F6D2C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0518">
                <a:tc>
                  <a:txBody>
                    <a:bodyPr/>
                    <a:lstStyle/>
                    <a:p>
                      <a:pPr marL="61594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600" spc="-135" dirty="0">
                          <a:solidFill>
                            <a:srgbClr val="231F20"/>
                          </a:solidFill>
                          <a:latin typeface="+mn-lt"/>
                          <a:cs typeface="Arial"/>
                        </a:rPr>
                        <a:t>Застой </a:t>
                      </a:r>
                      <a:r>
                        <a:rPr sz="1600" spc="-110" dirty="0">
                          <a:solidFill>
                            <a:srgbClr val="231F20"/>
                          </a:solidFill>
                          <a:latin typeface="+mn-lt"/>
                          <a:cs typeface="Arial"/>
                        </a:rPr>
                        <a:t>в</a:t>
                      </a:r>
                      <a:r>
                        <a:rPr sz="1600" spc="-145" dirty="0">
                          <a:solidFill>
                            <a:srgbClr val="231F20"/>
                          </a:solidFill>
                          <a:latin typeface="+mn-lt"/>
                          <a:cs typeface="Arial"/>
                        </a:rPr>
                        <a:t> </a:t>
                      </a:r>
                      <a:r>
                        <a:rPr sz="1600" spc="-110" dirty="0">
                          <a:solidFill>
                            <a:srgbClr val="231F20"/>
                          </a:solidFill>
                          <a:latin typeface="+mn-lt"/>
                          <a:cs typeface="Arial"/>
                        </a:rPr>
                        <a:t>легких</a:t>
                      </a:r>
                      <a:endParaRPr sz="1600">
                        <a:latin typeface="+mn-lt"/>
                        <a:cs typeface="Arial"/>
                      </a:endParaRPr>
                    </a:p>
                  </a:txBody>
                  <a:tcPr marL="0" marR="0" marT="0" marB="0">
                    <a:lnL w="3809">
                      <a:solidFill>
                        <a:srgbClr val="231F20"/>
                      </a:solidFill>
                      <a:prstDash val="solid"/>
                    </a:lnL>
                    <a:lnR w="3810">
                      <a:solidFill>
                        <a:srgbClr val="231F20"/>
                      </a:solidFill>
                      <a:prstDash val="solid"/>
                    </a:lnR>
                    <a:lnT w="3810">
                      <a:solidFill>
                        <a:srgbClr val="231F20"/>
                      </a:solidFill>
                      <a:prstDash val="solid"/>
                    </a:lnT>
                    <a:lnB w="3810">
                      <a:solidFill>
                        <a:srgbClr val="231F20"/>
                      </a:solidFill>
                      <a:prstDash val="solid"/>
                    </a:lnB>
                    <a:solidFill>
                      <a:srgbClr val="F6D2C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600" spc="-20" dirty="0">
                          <a:solidFill>
                            <a:srgbClr val="231F20"/>
                          </a:solidFill>
                          <a:latin typeface="+mn-lt"/>
                          <a:cs typeface="Arial"/>
                        </a:rPr>
                        <a:t>1</a:t>
                      </a:r>
                      <a:r>
                        <a:rPr sz="1600" spc="-15" dirty="0">
                          <a:solidFill>
                            <a:srgbClr val="231F20"/>
                          </a:solidFill>
                          <a:latin typeface="+mn-lt"/>
                          <a:cs typeface="Arial"/>
                        </a:rPr>
                        <a:t>3</a:t>
                      </a:r>
                      <a:r>
                        <a:rPr sz="1600" spc="5" dirty="0">
                          <a:solidFill>
                            <a:srgbClr val="231F20"/>
                          </a:solidFill>
                          <a:latin typeface="+mn-lt"/>
                          <a:cs typeface="Arial"/>
                        </a:rPr>
                        <a:t>,</a:t>
                      </a:r>
                      <a:r>
                        <a:rPr sz="1600" dirty="0">
                          <a:solidFill>
                            <a:srgbClr val="231F20"/>
                          </a:solidFill>
                          <a:latin typeface="+mn-lt"/>
                          <a:cs typeface="Arial"/>
                        </a:rPr>
                        <a:t>5</a:t>
                      </a:r>
                      <a:r>
                        <a:rPr sz="1600" spc="-125" dirty="0">
                          <a:solidFill>
                            <a:srgbClr val="231F20"/>
                          </a:solidFill>
                          <a:latin typeface="+mn-lt"/>
                          <a:cs typeface="Arial"/>
                        </a:rPr>
                        <a:t> </a:t>
                      </a:r>
                      <a:r>
                        <a:rPr sz="1600" dirty="0">
                          <a:solidFill>
                            <a:srgbClr val="231F20"/>
                          </a:solidFill>
                          <a:latin typeface="+mn-lt"/>
                          <a:cs typeface="Arial"/>
                        </a:rPr>
                        <a:t>%</a:t>
                      </a:r>
                      <a:endParaRPr sz="1600">
                        <a:latin typeface="+mn-lt"/>
                        <a:cs typeface="Arial"/>
                      </a:endParaRPr>
                    </a:p>
                  </a:txBody>
                  <a:tcPr marL="0" marR="0" marT="0" marB="0">
                    <a:lnL w="3810">
                      <a:solidFill>
                        <a:srgbClr val="231F20"/>
                      </a:solidFill>
                      <a:prstDash val="solid"/>
                    </a:lnL>
                    <a:lnR w="3810">
                      <a:solidFill>
                        <a:srgbClr val="231F20"/>
                      </a:solidFill>
                      <a:prstDash val="solid"/>
                    </a:lnR>
                    <a:lnT w="3810">
                      <a:solidFill>
                        <a:srgbClr val="231F20"/>
                      </a:solidFill>
                      <a:prstDash val="solid"/>
                    </a:lnT>
                    <a:lnB w="3810">
                      <a:solidFill>
                        <a:srgbClr val="231F20"/>
                      </a:solidFill>
                      <a:prstDash val="solid"/>
                    </a:lnB>
                    <a:solidFill>
                      <a:srgbClr val="F6D2C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600" spc="-25" dirty="0">
                          <a:solidFill>
                            <a:srgbClr val="231F20"/>
                          </a:solidFill>
                          <a:latin typeface="+mn-lt"/>
                          <a:cs typeface="Arial"/>
                        </a:rPr>
                        <a:t>1</a:t>
                      </a:r>
                      <a:r>
                        <a:rPr sz="1600" dirty="0">
                          <a:solidFill>
                            <a:srgbClr val="231F20"/>
                          </a:solidFill>
                          <a:latin typeface="+mn-lt"/>
                          <a:cs typeface="Arial"/>
                        </a:rPr>
                        <a:t>2</a:t>
                      </a:r>
                      <a:r>
                        <a:rPr sz="1600" spc="5" dirty="0">
                          <a:solidFill>
                            <a:srgbClr val="231F20"/>
                          </a:solidFill>
                          <a:latin typeface="+mn-lt"/>
                          <a:cs typeface="Arial"/>
                        </a:rPr>
                        <a:t>,</a:t>
                      </a:r>
                      <a:r>
                        <a:rPr sz="1600" dirty="0">
                          <a:solidFill>
                            <a:srgbClr val="231F20"/>
                          </a:solidFill>
                          <a:latin typeface="+mn-lt"/>
                          <a:cs typeface="Arial"/>
                        </a:rPr>
                        <a:t>5</a:t>
                      </a:r>
                      <a:r>
                        <a:rPr sz="1600" spc="-125" dirty="0">
                          <a:solidFill>
                            <a:srgbClr val="231F20"/>
                          </a:solidFill>
                          <a:latin typeface="+mn-lt"/>
                          <a:cs typeface="Arial"/>
                        </a:rPr>
                        <a:t> </a:t>
                      </a:r>
                      <a:r>
                        <a:rPr sz="1600" dirty="0">
                          <a:solidFill>
                            <a:srgbClr val="231F20"/>
                          </a:solidFill>
                          <a:latin typeface="+mn-lt"/>
                          <a:cs typeface="Arial"/>
                        </a:rPr>
                        <a:t>%</a:t>
                      </a:r>
                      <a:endParaRPr sz="1600">
                        <a:latin typeface="+mn-lt"/>
                        <a:cs typeface="Arial"/>
                      </a:endParaRPr>
                    </a:p>
                  </a:txBody>
                  <a:tcPr marL="0" marR="0" marT="0" marB="0">
                    <a:lnL w="3810">
                      <a:solidFill>
                        <a:srgbClr val="231F20"/>
                      </a:solidFill>
                      <a:prstDash val="solid"/>
                    </a:lnL>
                    <a:lnR w="3810">
                      <a:solidFill>
                        <a:srgbClr val="231F20"/>
                      </a:solidFill>
                      <a:prstDash val="solid"/>
                    </a:lnR>
                    <a:lnT w="3810">
                      <a:solidFill>
                        <a:srgbClr val="231F20"/>
                      </a:solidFill>
                      <a:prstDash val="solid"/>
                    </a:lnT>
                    <a:lnB w="3810">
                      <a:solidFill>
                        <a:srgbClr val="231F20"/>
                      </a:solidFill>
                      <a:prstDash val="solid"/>
                    </a:lnB>
                    <a:solidFill>
                      <a:srgbClr val="F6D2CA"/>
                    </a:solidFill>
                  </a:tcPr>
                </a:tc>
                <a:tc>
                  <a:txBody>
                    <a:bodyPr/>
                    <a:lstStyle/>
                    <a:p>
                      <a:pPr marL="201930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600" spc="-20" dirty="0">
                          <a:solidFill>
                            <a:srgbClr val="231F20"/>
                          </a:solidFill>
                          <a:latin typeface="+mn-lt"/>
                          <a:cs typeface="Arial"/>
                        </a:rPr>
                        <a:t>1</a:t>
                      </a:r>
                      <a:r>
                        <a:rPr sz="1600" spc="-15" dirty="0">
                          <a:solidFill>
                            <a:srgbClr val="231F20"/>
                          </a:solidFill>
                          <a:latin typeface="+mn-lt"/>
                          <a:cs typeface="Arial"/>
                        </a:rPr>
                        <a:t>3</a:t>
                      </a:r>
                      <a:r>
                        <a:rPr sz="1600" spc="15" dirty="0">
                          <a:solidFill>
                            <a:srgbClr val="231F20"/>
                          </a:solidFill>
                          <a:latin typeface="+mn-lt"/>
                          <a:cs typeface="Arial"/>
                        </a:rPr>
                        <a:t>,</a:t>
                      </a:r>
                      <a:r>
                        <a:rPr sz="1600" dirty="0">
                          <a:solidFill>
                            <a:srgbClr val="231F20"/>
                          </a:solidFill>
                          <a:latin typeface="+mn-lt"/>
                          <a:cs typeface="Arial"/>
                        </a:rPr>
                        <a:t>8</a:t>
                      </a:r>
                      <a:r>
                        <a:rPr sz="1600" spc="-125" dirty="0">
                          <a:solidFill>
                            <a:srgbClr val="231F20"/>
                          </a:solidFill>
                          <a:latin typeface="+mn-lt"/>
                          <a:cs typeface="Arial"/>
                        </a:rPr>
                        <a:t> </a:t>
                      </a:r>
                      <a:r>
                        <a:rPr sz="1600" dirty="0">
                          <a:solidFill>
                            <a:srgbClr val="231F20"/>
                          </a:solidFill>
                          <a:latin typeface="+mn-lt"/>
                          <a:cs typeface="Arial"/>
                        </a:rPr>
                        <a:t>%</a:t>
                      </a:r>
                      <a:endParaRPr sz="1600" dirty="0">
                        <a:latin typeface="+mn-lt"/>
                        <a:cs typeface="Arial"/>
                      </a:endParaRPr>
                    </a:p>
                  </a:txBody>
                  <a:tcPr marL="0" marR="0" marT="0" marB="0">
                    <a:lnL w="3810">
                      <a:solidFill>
                        <a:srgbClr val="231F20"/>
                      </a:solidFill>
                      <a:prstDash val="solid"/>
                    </a:lnL>
                    <a:lnR w="3809">
                      <a:solidFill>
                        <a:srgbClr val="231F20"/>
                      </a:solidFill>
                      <a:prstDash val="solid"/>
                    </a:lnR>
                    <a:lnT w="3810">
                      <a:solidFill>
                        <a:srgbClr val="231F20"/>
                      </a:solidFill>
                      <a:prstDash val="solid"/>
                    </a:lnT>
                    <a:lnB w="3810">
                      <a:solidFill>
                        <a:srgbClr val="231F20"/>
                      </a:solidFill>
                      <a:prstDash val="solid"/>
                    </a:lnB>
                    <a:solidFill>
                      <a:srgbClr val="F6D2C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0491">
                <a:tc>
                  <a:txBody>
                    <a:bodyPr/>
                    <a:lstStyle/>
                    <a:p>
                      <a:pPr marL="61594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600" spc="-145" dirty="0">
                          <a:solidFill>
                            <a:srgbClr val="231F20"/>
                          </a:solidFill>
                          <a:latin typeface="+mn-lt"/>
                          <a:cs typeface="Arial"/>
                        </a:rPr>
                        <a:t>Влажные</a:t>
                      </a:r>
                      <a:r>
                        <a:rPr sz="1600" spc="-175" dirty="0">
                          <a:solidFill>
                            <a:srgbClr val="231F20"/>
                          </a:solidFill>
                          <a:latin typeface="+mn-lt"/>
                          <a:cs typeface="Arial"/>
                        </a:rPr>
                        <a:t> </a:t>
                      </a:r>
                      <a:r>
                        <a:rPr sz="1600" spc="-125" dirty="0">
                          <a:solidFill>
                            <a:srgbClr val="231F20"/>
                          </a:solidFill>
                          <a:latin typeface="+mn-lt"/>
                          <a:cs typeface="Arial"/>
                        </a:rPr>
                        <a:t>хрипы</a:t>
                      </a:r>
                      <a:endParaRPr sz="1600">
                        <a:latin typeface="+mn-lt"/>
                        <a:cs typeface="Arial"/>
                      </a:endParaRPr>
                    </a:p>
                  </a:txBody>
                  <a:tcPr marL="0" marR="0" marT="0" marB="0">
                    <a:lnL w="3809">
                      <a:solidFill>
                        <a:srgbClr val="231F20"/>
                      </a:solidFill>
                      <a:prstDash val="solid"/>
                    </a:lnL>
                    <a:lnR w="3810">
                      <a:solidFill>
                        <a:srgbClr val="231F20"/>
                      </a:solidFill>
                      <a:prstDash val="solid"/>
                    </a:lnR>
                    <a:lnT w="3810">
                      <a:solidFill>
                        <a:srgbClr val="231F20"/>
                      </a:solidFill>
                      <a:prstDash val="solid"/>
                    </a:lnT>
                    <a:lnB w="3810">
                      <a:solidFill>
                        <a:srgbClr val="231F20"/>
                      </a:solidFill>
                      <a:prstDash val="solid"/>
                    </a:lnB>
                    <a:solidFill>
                      <a:srgbClr val="F6D2C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600" spc="-15" dirty="0">
                          <a:solidFill>
                            <a:srgbClr val="231F20"/>
                          </a:solidFill>
                          <a:latin typeface="+mn-lt"/>
                          <a:cs typeface="Arial"/>
                        </a:rPr>
                        <a:t>5</a:t>
                      </a:r>
                      <a:r>
                        <a:rPr sz="1600" spc="5" dirty="0">
                          <a:solidFill>
                            <a:srgbClr val="231F20"/>
                          </a:solidFill>
                          <a:latin typeface="+mn-lt"/>
                          <a:cs typeface="Arial"/>
                        </a:rPr>
                        <a:t>,</a:t>
                      </a:r>
                      <a:r>
                        <a:rPr sz="1600" dirty="0">
                          <a:solidFill>
                            <a:srgbClr val="231F20"/>
                          </a:solidFill>
                          <a:latin typeface="+mn-lt"/>
                          <a:cs typeface="Arial"/>
                        </a:rPr>
                        <a:t>6</a:t>
                      </a:r>
                      <a:r>
                        <a:rPr sz="1600" spc="-125" dirty="0">
                          <a:solidFill>
                            <a:srgbClr val="231F20"/>
                          </a:solidFill>
                          <a:latin typeface="+mn-lt"/>
                          <a:cs typeface="Arial"/>
                        </a:rPr>
                        <a:t> </a:t>
                      </a:r>
                      <a:r>
                        <a:rPr sz="1600" dirty="0">
                          <a:solidFill>
                            <a:srgbClr val="231F20"/>
                          </a:solidFill>
                          <a:latin typeface="+mn-lt"/>
                          <a:cs typeface="Arial"/>
                        </a:rPr>
                        <a:t>%</a:t>
                      </a:r>
                      <a:endParaRPr sz="1600">
                        <a:latin typeface="+mn-lt"/>
                        <a:cs typeface="Arial"/>
                      </a:endParaRPr>
                    </a:p>
                  </a:txBody>
                  <a:tcPr marL="0" marR="0" marT="0" marB="0">
                    <a:lnL w="3810">
                      <a:solidFill>
                        <a:srgbClr val="231F20"/>
                      </a:solidFill>
                      <a:prstDash val="solid"/>
                    </a:lnL>
                    <a:lnR w="3810">
                      <a:solidFill>
                        <a:srgbClr val="231F20"/>
                      </a:solidFill>
                      <a:prstDash val="solid"/>
                    </a:lnR>
                    <a:lnT w="3810">
                      <a:solidFill>
                        <a:srgbClr val="231F20"/>
                      </a:solidFill>
                      <a:prstDash val="solid"/>
                    </a:lnT>
                    <a:lnB w="3810">
                      <a:solidFill>
                        <a:srgbClr val="231F20"/>
                      </a:solidFill>
                      <a:prstDash val="solid"/>
                    </a:lnB>
                    <a:solidFill>
                      <a:srgbClr val="F6D2C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600" dirty="0">
                          <a:solidFill>
                            <a:srgbClr val="231F20"/>
                          </a:solidFill>
                          <a:latin typeface="+mn-lt"/>
                          <a:cs typeface="Arial"/>
                        </a:rPr>
                        <a:t>0</a:t>
                      </a:r>
                      <a:endParaRPr sz="1600">
                        <a:latin typeface="+mn-lt"/>
                        <a:cs typeface="Arial"/>
                      </a:endParaRPr>
                    </a:p>
                  </a:txBody>
                  <a:tcPr marL="0" marR="0" marT="0" marB="0">
                    <a:lnL w="3810">
                      <a:solidFill>
                        <a:srgbClr val="231F20"/>
                      </a:solidFill>
                      <a:prstDash val="solid"/>
                    </a:lnL>
                    <a:lnR w="3810">
                      <a:solidFill>
                        <a:srgbClr val="231F20"/>
                      </a:solidFill>
                      <a:prstDash val="solid"/>
                    </a:lnR>
                    <a:lnT w="3810">
                      <a:solidFill>
                        <a:srgbClr val="231F20"/>
                      </a:solidFill>
                      <a:prstDash val="solid"/>
                    </a:lnT>
                    <a:lnB w="3810">
                      <a:solidFill>
                        <a:srgbClr val="231F20"/>
                      </a:solidFill>
                      <a:prstDash val="solid"/>
                    </a:lnB>
                    <a:solidFill>
                      <a:srgbClr val="F6D2C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600" spc="-60" dirty="0">
                          <a:solidFill>
                            <a:srgbClr val="231F20"/>
                          </a:solidFill>
                          <a:latin typeface="+mn-lt"/>
                          <a:cs typeface="Arial"/>
                        </a:rPr>
                        <a:t>7</a:t>
                      </a:r>
                      <a:r>
                        <a:rPr sz="1600" dirty="0">
                          <a:solidFill>
                            <a:srgbClr val="231F20"/>
                          </a:solidFill>
                          <a:latin typeface="+mn-lt"/>
                          <a:cs typeface="Arial"/>
                        </a:rPr>
                        <a:t>,7</a:t>
                      </a:r>
                      <a:r>
                        <a:rPr sz="1600" spc="-125" dirty="0">
                          <a:solidFill>
                            <a:srgbClr val="231F20"/>
                          </a:solidFill>
                          <a:latin typeface="+mn-lt"/>
                          <a:cs typeface="Arial"/>
                        </a:rPr>
                        <a:t> </a:t>
                      </a:r>
                      <a:r>
                        <a:rPr sz="1600" dirty="0">
                          <a:solidFill>
                            <a:srgbClr val="231F20"/>
                          </a:solidFill>
                          <a:latin typeface="+mn-lt"/>
                          <a:cs typeface="Arial"/>
                        </a:rPr>
                        <a:t>%</a:t>
                      </a:r>
                      <a:endParaRPr sz="1600" dirty="0">
                        <a:latin typeface="+mn-lt"/>
                        <a:cs typeface="Arial"/>
                      </a:endParaRPr>
                    </a:p>
                  </a:txBody>
                  <a:tcPr marL="0" marR="0" marT="0" marB="0">
                    <a:lnL w="3810">
                      <a:solidFill>
                        <a:srgbClr val="231F20"/>
                      </a:solidFill>
                      <a:prstDash val="solid"/>
                    </a:lnL>
                    <a:lnR w="3809">
                      <a:solidFill>
                        <a:srgbClr val="231F20"/>
                      </a:solidFill>
                      <a:prstDash val="solid"/>
                    </a:lnR>
                    <a:lnT w="3810">
                      <a:solidFill>
                        <a:srgbClr val="231F20"/>
                      </a:solidFill>
                      <a:prstDash val="solid"/>
                    </a:lnT>
                    <a:lnB w="3810">
                      <a:solidFill>
                        <a:srgbClr val="231F20"/>
                      </a:solidFill>
                      <a:prstDash val="solid"/>
                    </a:lnB>
                    <a:solidFill>
                      <a:srgbClr val="F6D2C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80518">
                <a:tc>
                  <a:txBody>
                    <a:bodyPr/>
                    <a:lstStyle/>
                    <a:p>
                      <a:pPr marL="6096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600" spc="-145" dirty="0">
                          <a:solidFill>
                            <a:srgbClr val="231F20"/>
                          </a:solidFill>
                          <a:latin typeface="+mn-lt"/>
                          <a:cs typeface="Arial"/>
                        </a:rPr>
                        <a:t>Наличие </a:t>
                      </a:r>
                      <a:r>
                        <a:rPr sz="1600" spc="-60" dirty="0">
                          <a:solidFill>
                            <a:srgbClr val="231F20"/>
                          </a:solidFill>
                          <a:latin typeface="+mn-lt"/>
                          <a:cs typeface="Arial"/>
                        </a:rPr>
                        <a:t>III</a:t>
                      </a:r>
                      <a:r>
                        <a:rPr sz="1600" spc="-114" dirty="0">
                          <a:solidFill>
                            <a:srgbClr val="231F20"/>
                          </a:solidFill>
                          <a:latin typeface="+mn-lt"/>
                          <a:cs typeface="Arial"/>
                        </a:rPr>
                        <a:t> </a:t>
                      </a:r>
                      <a:r>
                        <a:rPr sz="1600" spc="-130" dirty="0">
                          <a:solidFill>
                            <a:srgbClr val="231F20"/>
                          </a:solidFill>
                          <a:latin typeface="+mn-lt"/>
                          <a:cs typeface="Arial"/>
                        </a:rPr>
                        <a:t>тона</a:t>
                      </a:r>
                      <a:endParaRPr sz="1600">
                        <a:latin typeface="+mn-lt"/>
                        <a:cs typeface="Arial"/>
                      </a:endParaRPr>
                    </a:p>
                  </a:txBody>
                  <a:tcPr marL="0" marR="0" marT="0" marB="0">
                    <a:lnL w="3809">
                      <a:solidFill>
                        <a:srgbClr val="231F20"/>
                      </a:solidFill>
                      <a:prstDash val="solid"/>
                    </a:lnL>
                    <a:lnR w="3810">
                      <a:solidFill>
                        <a:srgbClr val="231F20"/>
                      </a:solidFill>
                      <a:prstDash val="solid"/>
                    </a:lnR>
                    <a:lnT w="3810">
                      <a:solidFill>
                        <a:srgbClr val="231F20"/>
                      </a:solidFill>
                      <a:prstDash val="solid"/>
                    </a:lnT>
                    <a:lnB w="3810">
                      <a:solidFill>
                        <a:srgbClr val="231F20"/>
                      </a:solidFill>
                      <a:prstDash val="solid"/>
                    </a:lnB>
                    <a:solidFill>
                      <a:srgbClr val="F6D2C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600" dirty="0">
                          <a:solidFill>
                            <a:srgbClr val="231F20"/>
                          </a:solidFill>
                          <a:latin typeface="+mn-lt"/>
                          <a:cs typeface="Arial"/>
                        </a:rPr>
                        <a:t>2</a:t>
                      </a:r>
                      <a:r>
                        <a:rPr sz="1600" spc="10" dirty="0">
                          <a:solidFill>
                            <a:srgbClr val="231F20"/>
                          </a:solidFill>
                          <a:latin typeface="+mn-lt"/>
                          <a:cs typeface="Arial"/>
                        </a:rPr>
                        <a:t>,</a:t>
                      </a:r>
                      <a:r>
                        <a:rPr sz="1600" dirty="0">
                          <a:solidFill>
                            <a:srgbClr val="231F20"/>
                          </a:solidFill>
                          <a:latin typeface="+mn-lt"/>
                          <a:cs typeface="Arial"/>
                        </a:rPr>
                        <a:t>2</a:t>
                      </a:r>
                      <a:r>
                        <a:rPr sz="1600" spc="-125" dirty="0">
                          <a:solidFill>
                            <a:srgbClr val="231F20"/>
                          </a:solidFill>
                          <a:latin typeface="+mn-lt"/>
                          <a:cs typeface="Arial"/>
                        </a:rPr>
                        <a:t> </a:t>
                      </a:r>
                      <a:r>
                        <a:rPr sz="1600" dirty="0">
                          <a:solidFill>
                            <a:srgbClr val="231F20"/>
                          </a:solidFill>
                          <a:latin typeface="+mn-lt"/>
                          <a:cs typeface="Arial"/>
                        </a:rPr>
                        <a:t>%</a:t>
                      </a:r>
                      <a:endParaRPr sz="1600">
                        <a:latin typeface="+mn-lt"/>
                        <a:cs typeface="Arial"/>
                      </a:endParaRPr>
                    </a:p>
                  </a:txBody>
                  <a:tcPr marL="0" marR="0" marT="0" marB="0">
                    <a:lnL w="3810">
                      <a:solidFill>
                        <a:srgbClr val="231F20"/>
                      </a:solidFill>
                      <a:prstDash val="solid"/>
                    </a:lnL>
                    <a:lnR w="3810">
                      <a:solidFill>
                        <a:srgbClr val="231F20"/>
                      </a:solidFill>
                      <a:prstDash val="solid"/>
                    </a:lnR>
                    <a:lnT w="3810">
                      <a:solidFill>
                        <a:srgbClr val="231F20"/>
                      </a:solidFill>
                      <a:prstDash val="solid"/>
                    </a:lnT>
                    <a:lnB w="3810">
                      <a:solidFill>
                        <a:srgbClr val="231F20"/>
                      </a:solidFill>
                      <a:prstDash val="solid"/>
                    </a:lnB>
                    <a:solidFill>
                      <a:srgbClr val="F6D2C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600" dirty="0">
                          <a:solidFill>
                            <a:srgbClr val="231F20"/>
                          </a:solidFill>
                          <a:latin typeface="+mn-lt"/>
                          <a:cs typeface="Arial"/>
                        </a:rPr>
                        <a:t>0</a:t>
                      </a:r>
                      <a:endParaRPr sz="1600">
                        <a:latin typeface="+mn-lt"/>
                        <a:cs typeface="Arial"/>
                      </a:endParaRPr>
                    </a:p>
                  </a:txBody>
                  <a:tcPr marL="0" marR="0" marT="0" marB="0">
                    <a:lnL w="3810">
                      <a:solidFill>
                        <a:srgbClr val="231F20"/>
                      </a:solidFill>
                      <a:prstDash val="solid"/>
                    </a:lnL>
                    <a:lnR w="3810">
                      <a:solidFill>
                        <a:srgbClr val="231F20"/>
                      </a:solidFill>
                      <a:prstDash val="solid"/>
                    </a:lnR>
                    <a:lnT w="3810">
                      <a:solidFill>
                        <a:srgbClr val="231F20"/>
                      </a:solidFill>
                      <a:prstDash val="solid"/>
                    </a:lnT>
                    <a:lnB w="3810">
                      <a:solidFill>
                        <a:srgbClr val="231F20"/>
                      </a:solidFill>
                      <a:prstDash val="solid"/>
                    </a:lnB>
                    <a:solidFill>
                      <a:srgbClr val="F6D2C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600" spc="-15" dirty="0">
                          <a:solidFill>
                            <a:srgbClr val="231F20"/>
                          </a:solidFill>
                          <a:latin typeface="+mn-lt"/>
                          <a:cs typeface="Arial"/>
                        </a:rPr>
                        <a:t>3</a:t>
                      </a:r>
                      <a:r>
                        <a:rPr sz="1600" spc="-40" dirty="0">
                          <a:solidFill>
                            <a:srgbClr val="231F20"/>
                          </a:solidFill>
                          <a:latin typeface="+mn-lt"/>
                          <a:cs typeface="Arial"/>
                        </a:rPr>
                        <a:t>,</a:t>
                      </a:r>
                      <a:r>
                        <a:rPr sz="1600" dirty="0">
                          <a:solidFill>
                            <a:srgbClr val="231F20"/>
                          </a:solidFill>
                          <a:latin typeface="+mn-lt"/>
                          <a:cs typeface="Arial"/>
                        </a:rPr>
                        <a:t>1</a:t>
                      </a:r>
                      <a:r>
                        <a:rPr sz="1600" spc="-125" dirty="0">
                          <a:solidFill>
                            <a:srgbClr val="231F20"/>
                          </a:solidFill>
                          <a:latin typeface="+mn-lt"/>
                          <a:cs typeface="Arial"/>
                        </a:rPr>
                        <a:t> </a:t>
                      </a:r>
                      <a:r>
                        <a:rPr sz="1600" dirty="0">
                          <a:solidFill>
                            <a:srgbClr val="231F20"/>
                          </a:solidFill>
                          <a:latin typeface="+mn-lt"/>
                          <a:cs typeface="Arial"/>
                        </a:rPr>
                        <a:t>%</a:t>
                      </a:r>
                      <a:endParaRPr sz="1600" dirty="0">
                        <a:latin typeface="+mn-lt"/>
                        <a:cs typeface="Arial"/>
                      </a:endParaRPr>
                    </a:p>
                  </a:txBody>
                  <a:tcPr marL="0" marR="0" marT="0" marB="0">
                    <a:lnL w="3810">
                      <a:solidFill>
                        <a:srgbClr val="231F20"/>
                      </a:solidFill>
                      <a:prstDash val="solid"/>
                    </a:lnL>
                    <a:lnR w="3809">
                      <a:solidFill>
                        <a:srgbClr val="231F20"/>
                      </a:solidFill>
                      <a:prstDash val="solid"/>
                    </a:lnR>
                    <a:lnT w="3810">
                      <a:solidFill>
                        <a:srgbClr val="231F20"/>
                      </a:solidFill>
                      <a:prstDash val="solid"/>
                    </a:lnT>
                    <a:lnB w="3810">
                      <a:solidFill>
                        <a:srgbClr val="231F20"/>
                      </a:solidFill>
                      <a:prstDash val="solid"/>
                    </a:lnB>
                    <a:solidFill>
                      <a:srgbClr val="F6D2C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80491">
                <a:tc>
                  <a:txBody>
                    <a:bodyPr/>
                    <a:lstStyle/>
                    <a:p>
                      <a:pPr marL="6096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600" spc="-135" dirty="0">
                          <a:solidFill>
                            <a:srgbClr val="231F20"/>
                          </a:solidFill>
                          <a:latin typeface="+mn-lt"/>
                          <a:cs typeface="Arial"/>
                        </a:rPr>
                        <a:t>Отеки</a:t>
                      </a:r>
                      <a:endParaRPr sz="1600">
                        <a:latin typeface="+mn-lt"/>
                        <a:cs typeface="Arial"/>
                      </a:endParaRPr>
                    </a:p>
                  </a:txBody>
                  <a:tcPr marL="0" marR="0" marT="0" marB="0">
                    <a:lnL w="3809">
                      <a:solidFill>
                        <a:srgbClr val="231F20"/>
                      </a:solidFill>
                      <a:prstDash val="solid"/>
                    </a:lnL>
                    <a:lnR w="3810">
                      <a:solidFill>
                        <a:srgbClr val="231F20"/>
                      </a:solidFill>
                      <a:prstDash val="solid"/>
                    </a:lnR>
                    <a:lnT w="3810">
                      <a:solidFill>
                        <a:srgbClr val="231F20"/>
                      </a:solidFill>
                      <a:prstDash val="solid"/>
                    </a:lnT>
                    <a:lnB w="3810">
                      <a:solidFill>
                        <a:srgbClr val="231F20"/>
                      </a:solidFill>
                      <a:prstDash val="solid"/>
                    </a:lnB>
                    <a:solidFill>
                      <a:srgbClr val="F6D2C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600" spc="5" dirty="0">
                          <a:solidFill>
                            <a:srgbClr val="231F20"/>
                          </a:solidFill>
                          <a:latin typeface="+mn-lt"/>
                          <a:cs typeface="Arial"/>
                        </a:rPr>
                        <a:t>3</a:t>
                      </a:r>
                      <a:r>
                        <a:rPr sz="1600" spc="-5" dirty="0">
                          <a:solidFill>
                            <a:srgbClr val="231F20"/>
                          </a:solidFill>
                          <a:latin typeface="+mn-lt"/>
                          <a:cs typeface="Arial"/>
                        </a:rPr>
                        <a:t>4</a:t>
                      </a:r>
                      <a:r>
                        <a:rPr sz="1600" spc="15" dirty="0">
                          <a:solidFill>
                            <a:srgbClr val="231F20"/>
                          </a:solidFill>
                          <a:latin typeface="+mn-lt"/>
                          <a:cs typeface="Arial"/>
                        </a:rPr>
                        <a:t>,</a:t>
                      </a:r>
                      <a:r>
                        <a:rPr sz="1600" dirty="0">
                          <a:solidFill>
                            <a:srgbClr val="231F20"/>
                          </a:solidFill>
                          <a:latin typeface="+mn-lt"/>
                          <a:cs typeface="Arial"/>
                        </a:rPr>
                        <a:t>8</a:t>
                      </a:r>
                      <a:r>
                        <a:rPr sz="1600" spc="-125" dirty="0">
                          <a:solidFill>
                            <a:srgbClr val="231F20"/>
                          </a:solidFill>
                          <a:latin typeface="+mn-lt"/>
                          <a:cs typeface="Arial"/>
                        </a:rPr>
                        <a:t> </a:t>
                      </a:r>
                      <a:r>
                        <a:rPr sz="1600" dirty="0">
                          <a:solidFill>
                            <a:srgbClr val="231F20"/>
                          </a:solidFill>
                          <a:latin typeface="+mn-lt"/>
                          <a:cs typeface="Arial"/>
                        </a:rPr>
                        <a:t>%</a:t>
                      </a:r>
                      <a:endParaRPr sz="1600">
                        <a:latin typeface="+mn-lt"/>
                        <a:cs typeface="Arial"/>
                      </a:endParaRPr>
                    </a:p>
                  </a:txBody>
                  <a:tcPr marL="0" marR="0" marT="0" marB="0">
                    <a:lnL w="3810">
                      <a:solidFill>
                        <a:srgbClr val="231F20"/>
                      </a:solidFill>
                      <a:prstDash val="solid"/>
                    </a:lnL>
                    <a:lnR w="3810">
                      <a:solidFill>
                        <a:srgbClr val="231F20"/>
                      </a:solidFill>
                      <a:prstDash val="solid"/>
                    </a:lnR>
                    <a:lnT w="3810">
                      <a:solidFill>
                        <a:srgbClr val="231F20"/>
                      </a:solidFill>
                      <a:prstDash val="solid"/>
                    </a:lnT>
                    <a:lnB w="3810">
                      <a:solidFill>
                        <a:srgbClr val="231F20"/>
                      </a:solidFill>
                      <a:prstDash val="solid"/>
                    </a:lnB>
                    <a:solidFill>
                      <a:srgbClr val="F6D2C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600" dirty="0">
                          <a:solidFill>
                            <a:srgbClr val="231F20"/>
                          </a:solidFill>
                          <a:latin typeface="+mn-lt"/>
                          <a:cs typeface="Arial"/>
                        </a:rPr>
                        <a:t>0</a:t>
                      </a:r>
                      <a:endParaRPr sz="1600">
                        <a:latin typeface="+mn-lt"/>
                        <a:cs typeface="Arial"/>
                      </a:endParaRPr>
                    </a:p>
                  </a:txBody>
                  <a:tcPr marL="0" marR="0" marT="0" marB="0">
                    <a:lnL w="3810">
                      <a:solidFill>
                        <a:srgbClr val="231F20"/>
                      </a:solidFill>
                      <a:prstDash val="solid"/>
                    </a:lnL>
                    <a:lnR w="3810">
                      <a:solidFill>
                        <a:srgbClr val="231F20"/>
                      </a:solidFill>
                      <a:prstDash val="solid"/>
                    </a:lnR>
                    <a:lnT w="3810">
                      <a:solidFill>
                        <a:srgbClr val="231F20"/>
                      </a:solidFill>
                      <a:prstDash val="solid"/>
                    </a:lnT>
                    <a:lnB w="3810">
                      <a:solidFill>
                        <a:srgbClr val="231F20"/>
                      </a:solidFill>
                      <a:prstDash val="solid"/>
                    </a:lnB>
                    <a:solidFill>
                      <a:srgbClr val="F6D2CA"/>
                    </a:solidFill>
                  </a:tcPr>
                </a:tc>
                <a:tc>
                  <a:txBody>
                    <a:bodyPr/>
                    <a:lstStyle/>
                    <a:p>
                      <a:pPr marL="18732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600" spc="-10" dirty="0">
                          <a:solidFill>
                            <a:srgbClr val="231F20"/>
                          </a:solidFill>
                          <a:latin typeface="+mn-lt"/>
                          <a:cs typeface="Arial"/>
                        </a:rPr>
                        <a:t>4</a:t>
                      </a:r>
                      <a:r>
                        <a:rPr sz="1600" spc="-60" dirty="0">
                          <a:solidFill>
                            <a:srgbClr val="231F20"/>
                          </a:solidFill>
                          <a:latin typeface="+mn-lt"/>
                          <a:cs typeface="Arial"/>
                        </a:rPr>
                        <a:t>7</a:t>
                      </a:r>
                      <a:r>
                        <a:rPr sz="1600" dirty="0">
                          <a:solidFill>
                            <a:srgbClr val="231F20"/>
                          </a:solidFill>
                          <a:latin typeface="+mn-lt"/>
                          <a:cs typeface="Arial"/>
                        </a:rPr>
                        <a:t>,7</a:t>
                      </a:r>
                      <a:r>
                        <a:rPr sz="1600" spc="-125" dirty="0">
                          <a:solidFill>
                            <a:srgbClr val="231F20"/>
                          </a:solidFill>
                          <a:latin typeface="+mn-lt"/>
                          <a:cs typeface="Arial"/>
                        </a:rPr>
                        <a:t> </a:t>
                      </a:r>
                      <a:r>
                        <a:rPr sz="1600" spc="-25" dirty="0">
                          <a:solidFill>
                            <a:srgbClr val="231F20"/>
                          </a:solidFill>
                          <a:latin typeface="+mn-lt"/>
                          <a:cs typeface="Arial"/>
                        </a:rPr>
                        <a:t>%</a:t>
                      </a:r>
                      <a:r>
                        <a:rPr sz="1600" dirty="0">
                          <a:solidFill>
                            <a:srgbClr val="231F20"/>
                          </a:solidFill>
                          <a:latin typeface="+mn-lt"/>
                          <a:cs typeface="Arial"/>
                        </a:rPr>
                        <a:t>*</a:t>
                      </a:r>
                      <a:endParaRPr sz="1600" dirty="0">
                        <a:latin typeface="+mn-lt"/>
                        <a:cs typeface="Arial"/>
                      </a:endParaRPr>
                    </a:p>
                  </a:txBody>
                  <a:tcPr marL="0" marR="0" marT="0" marB="0">
                    <a:lnL w="3810">
                      <a:solidFill>
                        <a:srgbClr val="231F20"/>
                      </a:solidFill>
                      <a:prstDash val="solid"/>
                    </a:lnL>
                    <a:lnR w="3809">
                      <a:solidFill>
                        <a:srgbClr val="231F20"/>
                      </a:solidFill>
                      <a:prstDash val="solid"/>
                    </a:lnR>
                    <a:lnT w="3810">
                      <a:solidFill>
                        <a:srgbClr val="231F20"/>
                      </a:solidFill>
                      <a:prstDash val="solid"/>
                    </a:lnT>
                    <a:lnB w="3810">
                      <a:solidFill>
                        <a:srgbClr val="231F20"/>
                      </a:solidFill>
                      <a:prstDash val="solid"/>
                    </a:lnB>
                    <a:solidFill>
                      <a:srgbClr val="F6D2C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80518">
                <a:tc>
                  <a:txBody>
                    <a:bodyPr/>
                    <a:lstStyle/>
                    <a:p>
                      <a:pPr marL="61594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600" spc="-140" dirty="0">
                          <a:solidFill>
                            <a:srgbClr val="231F20"/>
                          </a:solidFill>
                          <a:latin typeface="+mn-lt"/>
                          <a:cs typeface="Arial"/>
                        </a:rPr>
                        <a:t>Увеличение</a:t>
                      </a:r>
                      <a:r>
                        <a:rPr sz="1600" spc="-160" dirty="0">
                          <a:solidFill>
                            <a:srgbClr val="231F20"/>
                          </a:solidFill>
                          <a:latin typeface="+mn-lt"/>
                          <a:cs typeface="Arial"/>
                        </a:rPr>
                        <a:t> </a:t>
                      </a:r>
                      <a:r>
                        <a:rPr sz="1600" spc="-125" dirty="0">
                          <a:solidFill>
                            <a:srgbClr val="231F20"/>
                          </a:solidFill>
                          <a:latin typeface="+mn-lt"/>
                          <a:cs typeface="Arial"/>
                        </a:rPr>
                        <a:t>печени</a:t>
                      </a:r>
                      <a:endParaRPr sz="1600">
                        <a:latin typeface="+mn-lt"/>
                        <a:cs typeface="Arial"/>
                      </a:endParaRPr>
                    </a:p>
                  </a:txBody>
                  <a:tcPr marL="0" marR="0" marT="0" marB="0">
                    <a:lnL w="3809">
                      <a:solidFill>
                        <a:srgbClr val="231F20"/>
                      </a:solidFill>
                      <a:prstDash val="solid"/>
                    </a:lnL>
                    <a:lnR w="3810">
                      <a:solidFill>
                        <a:srgbClr val="231F20"/>
                      </a:solidFill>
                      <a:prstDash val="solid"/>
                    </a:lnR>
                    <a:lnT w="3810">
                      <a:solidFill>
                        <a:srgbClr val="231F20"/>
                      </a:solidFill>
                      <a:prstDash val="solid"/>
                    </a:lnT>
                    <a:lnB w="3810">
                      <a:solidFill>
                        <a:srgbClr val="231F20"/>
                      </a:solidFill>
                      <a:prstDash val="solid"/>
                    </a:lnB>
                    <a:solidFill>
                      <a:srgbClr val="F6D2C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600" dirty="0">
                          <a:solidFill>
                            <a:srgbClr val="231F20"/>
                          </a:solidFill>
                          <a:latin typeface="+mn-lt"/>
                          <a:cs typeface="Arial"/>
                        </a:rPr>
                        <a:t>2</a:t>
                      </a:r>
                      <a:r>
                        <a:rPr sz="1600" spc="-5" dirty="0">
                          <a:solidFill>
                            <a:srgbClr val="231F20"/>
                          </a:solidFill>
                          <a:latin typeface="+mn-lt"/>
                          <a:cs typeface="Arial"/>
                        </a:rPr>
                        <a:t>0</a:t>
                      </a:r>
                      <a:r>
                        <a:rPr sz="1600" spc="10" dirty="0">
                          <a:solidFill>
                            <a:srgbClr val="231F20"/>
                          </a:solidFill>
                          <a:latin typeface="+mn-lt"/>
                          <a:cs typeface="Arial"/>
                        </a:rPr>
                        <a:t>,</a:t>
                      </a:r>
                      <a:r>
                        <a:rPr sz="1600" dirty="0">
                          <a:solidFill>
                            <a:srgbClr val="231F20"/>
                          </a:solidFill>
                          <a:latin typeface="+mn-lt"/>
                          <a:cs typeface="Arial"/>
                        </a:rPr>
                        <a:t>2</a:t>
                      </a:r>
                      <a:r>
                        <a:rPr sz="1600" spc="-125" dirty="0">
                          <a:solidFill>
                            <a:srgbClr val="231F20"/>
                          </a:solidFill>
                          <a:latin typeface="+mn-lt"/>
                          <a:cs typeface="Arial"/>
                        </a:rPr>
                        <a:t> </a:t>
                      </a:r>
                      <a:r>
                        <a:rPr sz="1600" dirty="0">
                          <a:solidFill>
                            <a:srgbClr val="231F20"/>
                          </a:solidFill>
                          <a:latin typeface="+mn-lt"/>
                          <a:cs typeface="Arial"/>
                        </a:rPr>
                        <a:t>%</a:t>
                      </a:r>
                      <a:endParaRPr sz="1600">
                        <a:latin typeface="+mn-lt"/>
                        <a:cs typeface="Arial"/>
                      </a:endParaRPr>
                    </a:p>
                  </a:txBody>
                  <a:tcPr marL="0" marR="0" marT="0" marB="0">
                    <a:lnL w="3810">
                      <a:solidFill>
                        <a:srgbClr val="231F20"/>
                      </a:solidFill>
                      <a:prstDash val="solid"/>
                    </a:lnL>
                    <a:lnR w="3810">
                      <a:solidFill>
                        <a:srgbClr val="231F20"/>
                      </a:solidFill>
                      <a:prstDash val="solid"/>
                    </a:lnR>
                    <a:lnT w="3810">
                      <a:solidFill>
                        <a:srgbClr val="231F20"/>
                      </a:solidFill>
                      <a:prstDash val="solid"/>
                    </a:lnT>
                    <a:lnB w="3810">
                      <a:solidFill>
                        <a:srgbClr val="231F20"/>
                      </a:solidFill>
                      <a:prstDash val="solid"/>
                    </a:lnB>
                    <a:solidFill>
                      <a:srgbClr val="F6D2C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600" spc="-5" dirty="0">
                          <a:solidFill>
                            <a:srgbClr val="231F20"/>
                          </a:solidFill>
                          <a:latin typeface="+mn-lt"/>
                          <a:cs typeface="Arial"/>
                        </a:rPr>
                        <a:t>4</a:t>
                      </a:r>
                      <a:r>
                        <a:rPr sz="1600" dirty="0">
                          <a:solidFill>
                            <a:srgbClr val="231F20"/>
                          </a:solidFill>
                          <a:latin typeface="+mn-lt"/>
                          <a:cs typeface="Arial"/>
                        </a:rPr>
                        <a:t>,4</a:t>
                      </a:r>
                      <a:r>
                        <a:rPr sz="1600" spc="-125" dirty="0">
                          <a:solidFill>
                            <a:srgbClr val="231F20"/>
                          </a:solidFill>
                          <a:latin typeface="+mn-lt"/>
                          <a:cs typeface="Arial"/>
                        </a:rPr>
                        <a:t> </a:t>
                      </a:r>
                      <a:r>
                        <a:rPr sz="1600" dirty="0">
                          <a:solidFill>
                            <a:srgbClr val="231F20"/>
                          </a:solidFill>
                          <a:latin typeface="+mn-lt"/>
                          <a:cs typeface="Arial"/>
                        </a:rPr>
                        <a:t>%</a:t>
                      </a:r>
                      <a:endParaRPr sz="1600">
                        <a:latin typeface="+mn-lt"/>
                        <a:cs typeface="Arial"/>
                      </a:endParaRPr>
                    </a:p>
                  </a:txBody>
                  <a:tcPr marL="0" marR="0" marT="0" marB="0">
                    <a:lnL w="3810">
                      <a:solidFill>
                        <a:srgbClr val="231F20"/>
                      </a:solidFill>
                      <a:prstDash val="solid"/>
                    </a:lnL>
                    <a:lnR w="3810">
                      <a:solidFill>
                        <a:srgbClr val="231F20"/>
                      </a:solidFill>
                      <a:prstDash val="solid"/>
                    </a:lnR>
                    <a:lnT w="3810">
                      <a:solidFill>
                        <a:srgbClr val="231F20"/>
                      </a:solidFill>
                      <a:prstDash val="solid"/>
                    </a:lnT>
                    <a:lnB w="3810">
                      <a:solidFill>
                        <a:srgbClr val="231F20"/>
                      </a:solidFill>
                      <a:prstDash val="solid"/>
                    </a:lnB>
                    <a:solidFill>
                      <a:srgbClr val="F6D2CA"/>
                    </a:solidFill>
                  </a:tcPr>
                </a:tc>
                <a:tc>
                  <a:txBody>
                    <a:bodyPr/>
                    <a:lstStyle/>
                    <a:p>
                      <a:pPr marL="18224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600" spc="-5" dirty="0">
                          <a:solidFill>
                            <a:srgbClr val="231F20"/>
                          </a:solidFill>
                          <a:latin typeface="+mn-lt"/>
                          <a:cs typeface="Arial"/>
                        </a:rPr>
                        <a:t>2</a:t>
                      </a:r>
                      <a:r>
                        <a:rPr sz="1600" dirty="0">
                          <a:solidFill>
                            <a:srgbClr val="231F20"/>
                          </a:solidFill>
                          <a:latin typeface="+mn-lt"/>
                          <a:cs typeface="Arial"/>
                        </a:rPr>
                        <a:t>6</a:t>
                      </a:r>
                      <a:r>
                        <a:rPr sz="1600" spc="10" dirty="0">
                          <a:solidFill>
                            <a:srgbClr val="231F20"/>
                          </a:solidFill>
                          <a:latin typeface="+mn-lt"/>
                          <a:cs typeface="Arial"/>
                        </a:rPr>
                        <a:t>,</a:t>
                      </a:r>
                      <a:r>
                        <a:rPr sz="1600" dirty="0">
                          <a:solidFill>
                            <a:srgbClr val="231F20"/>
                          </a:solidFill>
                          <a:latin typeface="+mn-lt"/>
                          <a:cs typeface="Arial"/>
                        </a:rPr>
                        <a:t>2</a:t>
                      </a:r>
                      <a:r>
                        <a:rPr sz="1600" spc="-125" dirty="0">
                          <a:solidFill>
                            <a:srgbClr val="231F20"/>
                          </a:solidFill>
                          <a:latin typeface="+mn-lt"/>
                          <a:cs typeface="Arial"/>
                        </a:rPr>
                        <a:t> </a:t>
                      </a:r>
                      <a:r>
                        <a:rPr sz="1600" spc="-25" dirty="0">
                          <a:solidFill>
                            <a:srgbClr val="231F20"/>
                          </a:solidFill>
                          <a:latin typeface="+mn-lt"/>
                          <a:cs typeface="Arial"/>
                        </a:rPr>
                        <a:t>%</a:t>
                      </a:r>
                      <a:r>
                        <a:rPr sz="1600" dirty="0">
                          <a:solidFill>
                            <a:srgbClr val="231F20"/>
                          </a:solidFill>
                          <a:latin typeface="+mn-lt"/>
                          <a:cs typeface="Arial"/>
                        </a:rPr>
                        <a:t>*</a:t>
                      </a:r>
                      <a:endParaRPr sz="1600" dirty="0">
                        <a:latin typeface="+mn-lt"/>
                        <a:cs typeface="Arial"/>
                      </a:endParaRPr>
                    </a:p>
                  </a:txBody>
                  <a:tcPr marL="0" marR="0" marT="0" marB="0">
                    <a:lnL w="3810">
                      <a:solidFill>
                        <a:srgbClr val="231F20"/>
                      </a:solidFill>
                      <a:prstDash val="solid"/>
                    </a:lnL>
                    <a:lnR w="3809">
                      <a:solidFill>
                        <a:srgbClr val="231F20"/>
                      </a:solidFill>
                      <a:prstDash val="solid"/>
                    </a:lnR>
                    <a:lnT w="3810">
                      <a:solidFill>
                        <a:srgbClr val="231F20"/>
                      </a:solidFill>
                      <a:prstDash val="solid"/>
                    </a:lnT>
                    <a:lnB w="3810">
                      <a:solidFill>
                        <a:srgbClr val="231F20"/>
                      </a:solidFill>
                      <a:prstDash val="solid"/>
                    </a:lnB>
                    <a:solidFill>
                      <a:srgbClr val="F6D2C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80491">
                <a:tc>
                  <a:txBody>
                    <a:bodyPr/>
                    <a:lstStyle/>
                    <a:p>
                      <a:pPr marL="6096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600" spc="-204" dirty="0">
                          <a:solidFill>
                            <a:srgbClr val="231F20"/>
                          </a:solidFill>
                          <a:latin typeface="+mn-lt"/>
                          <a:cs typeface="Arial"/>
                        </a:rPr>
                        <a:t>ФВ     </a:t>
                      </a:r>
                      <a:r>
                        <a:rPr sz="1600" spc="-150" dirty="0">
                          <a:solidFill>
                            <a:srgbClr val="231F20"/>
                          </a:solidFill>
                          <a:latin typeface="+mn-lt"/>
                          <a:cs typeface="Arial"/>
                        </a:rPr>
                        <a:t>ЛЖ&lt;35</a:t>
                      </a:r>
                      <a:r>
                        <a:rPr sz="1600" spc="-155" dirty="0">
                          <a:solidFill>
                            <a:srgbClr val="231F20"/>
                          </a:solidFill>
                          <a:latin typeface="+mn-lt"/>
                          <a:cs typeface="Arial"/>
                        </a:rPr>
                        <a:t> </a:t>
                      </a:r>
                      <a:r>
                        <a:rPr sz="1600" spc="-200" dirty="0">
                          <a:solidFill>
                            <a:srgbClr val="231F20"/>
                          </a:solidFill>
                          <a:latin typeface="+mn-lt"/>
                          <a:cs typeface="Arial"/>
                        </a:rPr>
                        <a:t>%</a:t>
                      </a:r>
                      <a:endParaRPr sz="1600">
                        <a:latin typeface="+mn-lt"/>
                        <a:cs typeface="Arial"/>
                      </a:endParaRPr>
                    </a:p>
                  </a:txBody>
                  <a:tcPr marL="0" marR="0" marT="0" marB="0">
                    <a:lnL w="3809">
                      <a:solidFill>
                        <a:srgbClr val="231F20"/>
                      </a:solidFill>
                      <a:prstDash val="solid"/>
                    </a:lnL>
                    <a:lnR w="3810">
                      <a:solidFill>
                        <a:srgbClr val="231F20"/>
                      </a:solidFill>
                      <a:prstDash val="solid"/>
                    </a:lnR>
                    <a:lnT w="3810">
                      <a:solidFill>
                        <a:srgbClr val="231F20"/>
                      </a:solidFill>
                      <a:prstDash val="solid"/>
                    </a:lnT>
                    <a:lnB w="3810">
                      <a:solidFill>
                        <a:srgbClr val="231F20"/>
                      </a:solidFill>
                      <a:prstDash val="solid"/>
                    </a:lnB>
                    <a:solidFill>
                      <a:srgbClr val="F6D2C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600" spc="15" dirty="0">
                          <a:solidFill>
                            <a:srgbClr val="231F20"/>
                          </a:solidFill>
                          <a:latin typeface="+mn-lt"/>
                          <a:cs typeface="Arial"/>
                        </a:rPr>
                        <a:t>6</a:t>
                      </a:r>
                      <a:r>
                        <a:rPr sz="1600" dirty="0">
                          <a:solidFill>
                            <a:srgbClr val="231F20"/>
                          </a:solidFill>
                          <a:latin typeface="+mn-lt"/>
                          <a:cs typeface="Arial"/>
                        </a:rPr>
                        <a:t>8</a:t>
                      </a:r>
                      <a:r>
                        <a:rPr sz="1600" spc="5" dirty="0">
                          <a:solidFill>
                            <a:srgbClr val="231F20"/>
                          </a:solidFill>
                          <a:latin typeface="+mn-lt"/>
                          <a:cs typeface="Arial"/>
                        </a:rPr>
                        <a:t>,</a:t>
                      </a:r>
                      <a:r>
                        <a:rPr sz="1600" dirty="0">
                          <a:solidFill>
                            <a:srgbClr val="231F20"/>
                          </a:solidFill>
                          <a:latin typeface="+mn-lt"/>
                          <a:cs typeface="Arial"/>
                        </a:rPr>
                        <a:t>5</a:t>
                      </a:r>
                      <a:r>
                        <a:rPr sz="1600" spc="-125" dirty="0">
                          <a:solidFill>
                            <a:srgbClr val="231F20"/>
                          </a:solidFill>
                          <a:latin typeface="+mn-lt"/>
                          <a:cs typeface="Arial"/>
                        </a:rPr>
                        <a:t> </a:t>
                      </a:r>
                      <a:r>
                        <a:rPr sz="1600" dirty="0">
                          <a:solidFill>
                            <a:srgbClr val="231F20"/>
                          </a:solidFill>
                          <a:latin typeface="+mn-lt"/>
                          <a:cs typeface="Arial"/>
                        </a:rPr>
                        <a:t>%</a:t>
                      </a:r>
                      <a:endParaRPr sz="1600">
                        <a:latin typeface="+mn-lt"/>
                        <a:cs typeface="Arial"/>
                      </a:endParaRPr>
                    </a:p>
                  </a:txBody>
                  <a:tcPr marL="0" marR="0" marT="0" marB="0">
                    <a:lnL w="3810">
                      <a:solidFill>
                        <a:srgbClr val="231F20"/>
                      </a:solidFill>
                      <a:prstDash val="solid"/>
                    </a:lnL>
                    <a:lnR w="3810">
                      <a:solidFill>
                        <a:srgbClr val="231F20"/>
                      </a:solidFill>
                      <a:prstDash val="solid"/>
                    </a:lnR>
                    <a:lnT w="3810">
                      <a:solidFill>
                        <a:srgbClr val="231F20"/>
                      </a:solidFill>
                      <a:prstDash val="solid"/>
                    </a:lnT>
                    <a:lnB w="3810">
                      <a:solidFill>
                        <a:srgbClr val="231F20"/>
                      </a:solidFill>
                      <a:prstDash val="solid"/>
                    </a:lnB>
                    <a:solidFill>
                      <a:srgbClr val="F6D2C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600" dirty="0">
                          <a:solidFill>
                            <a:srgbClr val="231F20"/>
                          </a:solidFill>
                          <a:latin typeface="+mn-lt"/>
                          <a:cs typeface="Arial"/>
                        </a:rPr>
                        <a:t>9</a:t>
                      </a:r>
                      <a:r>
                        <a:rPr sz="1600" spc="-15" dirty="0">
                          <a:solidFill>
                            <a:srgbClr val="231F20"/>
                          </a:solidFill>
                          <a:latin typeface="+mn-lt"/>
                          <a:cs typeface="Arial"/>
                        </a:rPr>
                        <a:t>5</a:t>
                      </a:r>
                      <a:r>
                        <a:rPr sz="1600" spc="15" dirty="0">
                          <a:solidFill>
                            <a:srgbClr val="231F20"/>
                          </a:solidFill>
                          <a:latin typeface="+mn-lt"/>
                          <a:cs typeface="Arial"/>
                        </a:rPr>
                        <a:t>,</a:t>
                      </a:r>
                      <a:r>
                        <a:rPr sz="1600" dirty="0">
                          <a:solidFill>
                            <a:srgbClr val="231F20"/>
                          </a:solidFill>
                          <a:latin typeface="+mn-lt"/>
                          <a:cs typeface="Arial"/>
                        </a:rPr>
                        <a:t>8</a:t>
                      </a:r>
                      <a:r>
                        <a:rPr sz="1600" spc="-125" dirty="0">
                          <a:solidFill>
                            <a:srgbClr val="231F20"/>
                          </a:solidFill>
                          <a:latin typeface="+mn-lt"/>
                          <a:cs typeface="Arial"/>
                        </a:rPr>
                        <a:t> </a:t>
                      </a:r>
                      <a:r>
                        <a:rPr sz="1600" spc="-25" dirty="0">
                          <a:solidFill>
                            <a:srgbClr val="231F20"/>
                          </a:solidFill>
                          <a:latin typeface="+mn-lt"/>
                          <a:cs typeface="Arial"/>
                        </a:rPr>
                        <a:t>%</a:t>
                      </a:r>
                      <a:r>
                        <a:rPr sz="1600" dirty="0">
                          <a:solidFill>
                            <a:srgbClr val="231F20"/>
                          </a:solidFill>
                          <a:latin typeface="+mn-lt"/>
                          <a:cs typeface="Arial"/>
                        </a:rPr>
                        <a:t>*</a:t>
                      </a:r>
                      <a:endParaRPr sz="1600">
                        <a:latin typeface="+mn-lt"/>
                        <a:cs typeface="Arial"/>
                      </a:endParaRPr>
                    </a:p>
                  </a:txBody>
                  <a:tcPr marL="0" marR="0" marT="0" marB="0">
                    <a:lnL w="3810">
                      <a:solidFill>
                        <a:srgbClr val="231F20"/>
                      </a:solidFill>
                      <a:prstDash val="solid"/>
                    </a:lnL>
                    <a:lnR w="3810">
                      <a:solidFill>
                        <a:srgbClr val="231F20"/>
                      </a:solidFill>
                      <a:prstDash val="solid"/>
                    </a:lnR>
                    <a:lnT w="3810">
                      <a:solidFill>
                        <a:srgbClr val="231F20"/>
                      </a:solidFill>
                      <a:prstDash val="solid"/>
                    </a:lnT>
                    <a:lnB w="3810">
                      <a:solidFill>
                        <a:srgbClr val="231F20"/>
                      </a:solidFill>
                      <a:prstDash val="solid"/>
                    </a:lnB>
                    <a:solidFill>
                      <a:srgbClr val="F6D2CA"/>
                    </a:solidFill>
                  </a:tcPr>
                </a:tc>
                <a:tc>
                  <a:txBody>
                    <a:bodyPr/>
                    <a:lstStyle/>
                    <a:p>
                      <a:pPr marL="199390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600" spc="5" dirty="0">
                          <a:solidFill>
                            <a:srgbClr val="231F20"/>
                          </a:solidFill>
                          <a:latin typeface="+mn-lt"/>
                          <a:cs typeface="Arial"/>
                        </a:rPr>
                        <a:t>5</a:t>
                      </a:r>
                      <a:r>
                        <a:rPr sz="1600" dirty="0">
                          <a:solidFill>
                            <a:srgbClr val="231F20"/>
                          </a:solidFill>
                          <a:latin typeface="+mn-lt"/>
                          <a:cs typeface="Arial"/>
                        </a:rPr>
                        <a:t>8</a:t>
                      </a:r>
                      <a:r>
                        <a:rPr sz="1600" spc="5" dirty="0">
                          <a:solidFill>
                            <a:srgbClr val="231F20"/>
                          </a:solidFill>
                          <a:latin typeface="+mn-lt"/>
                          <a:cs typeface="Arial"/>
                        </a:rPr>
                        <a:t>,</a:t>
                      </a:r>
                      <a:r>
                        <a:rPr sz="1600" dirty="0">
                          <a:solidFill>
                            <a:srgbClr val="231F20"/>
                          </a:solidFill>
                          <a:latin typeface="+mn-lt"/>
                          <a:cs typeface="Arial"/>
                        </a:rPr>
                        <a:t>5</a:t>
                      </a:r>
                      <a:r>
                        <a:rPr sz="1600" spc="-125" dirty="0">
                          <a:solidFill>
                            <a:srgbClr val="231F20"/>
                          </a:solidFill>
                          <a:latin typeface="+mn-lt"/>
                          <a:cs typeface="Arial"/>
                        </a:rPr>
                        <a:t> </a:t>
                      </a:r>
                      <a:r>
                        <a:rPr sz="1600" dirty="0">
                          <a:solidFill>
                            <a:srgbClr val="231F20"/>
                          </a:solidFill>
                          <a:latin typeface="+mn-lt"/>
                          <a:cs typeface="Arial"/>
                        </a:rPr>
                        <a:t>%</a:t>
                      </a:r>
                      <a:endParaRPr sz="1600" dirty="0">
                        <a:latin typeface="+mn-lt"/>
                        <a:cs typeface="Arial"/>
                      </a:endParaRPr>
                    </a:p>
                  </a:txBody>
                  <a:tcPr marL="0" marR="0" marT="0" marB="0">
                    <a:lnL w="3810">
                      <a:solidFill>
                        <a:srgbClr val="231F20"/>
                      </a:solidFill>
                      <a:prstDash val="solid"/>
                    </a:lnL>
                    <a:lnR w="3809">
                      <a:solidFill>
                        <a:srgbClr val="231F20"/>
                      </a:solidFill>
                      <a:prstDash val="solid"/>
                    </a:lnR>
                    <a:lnT w="3810">
                      <a:solidFill>
                        <a:srgbClr val="231F20"/>
                      </a:solidFill>
                      <a:prstDash val="solid"/>
                    </a:lnT>
                    <a:lnB w="3810">
                      <a:solidFill>
                        <a:srgbClr val="231F20"/>
                      </a:solidFill>
                      <a:prstDash val="solid"/>
                    </a:lnB>
                    <a:solidFill>
                      <a:srgbClr val="F6D2C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71976">
                <a:tc>
                  <a:txBody>
                    <a:bodyPr/>
                    <a:lstStyle/>
                    <a:p>
                      <a:pPr marL="61594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600" spc="-130" dirty="0">
                          <a:solidFill>
                            <a:srgbClr val="231F20"/>
                          </a:solidFill>
                          <a:latin typeface="+mn-lt"/>
                          <a:cs typeface="Arial"/>
                        </a:rPr>
                        <a:t>КТИ&gt;0,55</a:t>
                      </a:r>
                      <a:endParaRPr sz="1600">
                        <a:latin typeface="+mn-lt"/>
                        <a:cs typeface="Arial"/>
                      </a:endParaRPr>
                    </a:p>
                  </a:txBody>
                  <a:tcPr marL="0" marR="0" marT="0" marB="0">
                    <a:lnL w="3809">
                      <a:solidFill>
                        <a:srgbClr val="231F20"/>
                      </a:solidFill>
                      <a:prstDash val="solid"/>
                    </a:lnL>
                    <a:lnR w="3810">
                      <a:solidFill>
                        <a:srgbClr val="231F20"/>
                      </a:solidFill>
                      <a:prstDash val="solid"/>
                    </a:lnR>
                    <a:lnT w="3810">
                      <a:solidFill>
                        <a:srgbClr val="231F20"/>
                      </a:solidFill>
                      <a:prstDash val="solid"/>
                    </a:lnT>
                    <a:lnB w="3810">
                      <a:solidFill>
                        <a:srgbClr val="231F20"/>
                      </a:solidFill>
                      <a:prstDash val="solid"/>
                    </a:lnB>
                    <a:solidFill>
                      <a:srgbClr val="F6D2C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600" spc="-15" dirty="0">
                          <a:solidFill>
                            <a:srgbClr val="231F20"/>
                          </a:solidFill>
                          <a:latin typeface="+mn-lt"/>
                          <a:cs typeface="Arial"/>
                        </a:rPr>
                        <a:t>3</a:t>
                      </a:r>
                      <a:r>
                        <a:rPr sz="1600" dirty="0">
                          <a:solidFill>
                            <a:srgbClr val="231F20"/>
                          </a:solidFill>
                          <a:latin typeface="+mn-lt"/>
                          <a:cs typeface="Arial"/>
                        </a:rPr>
                        <a:t>,4</a:t>
                      </a:r>
                      <a:r>
                        <a:rPr sz="1600" spc="-125" dirty="0">
                          <a:solidFill>
                            <a:srgbClr val="231F20"/>
                          </a:solidFill>
                          <a:latin typeface="+mn-lt"/>
                          <a:cs typeface="Arial"/>
                        </a:rPr>
                        <a:t> </a:t>
                      </a:r>
                      <a:r>
                        <a:rPr sz="1600" dirty="0">
                          <a:solidFill>
                            <a:srgbClr val="231F20"/>
                          </a:solidFill>
                          <a:latin typeface="+mn-lt"/>
                          <a:cs typeface="Arial"/>
                        </a:rPr>
                        <a:t>%</a:t>
                      </a:r>
                      <a:endParaRPr sz="1600">
                        <a:latin typeface="+mn-lt"/>
                        <a:cs typeface="Arial"/>
                      </a:endParaRPr>
                    </a:p>
                  </a:txBody>
                  <a:tcPr marL="0" marR="0" marT="0" marB="0">
                    <a:lnL w="3810">
                      <a:solidFill>
                        <a:srgbClr val="231F20"/>
                      </a:solidFill>
                      <a:prstDash val="solid"/>
                    </a:lnL>
                    <a:lnR w="3810">
                      <a:solidFill>
                        <a:srgbClr val="231F20"/>
                      </a:solidFill>
                      <a:prstDash val="solid"/>
                    </a:lnR>
                    <a:lnT w="3810">
                      <a:solidFill>
                        <a:srgbClr val="231F20"/>
                      </a:solidFill>
                      <a:prstDash val="solid"/>
                    </a:lnT>
                    <a:lnB w="3810">
                      <a:solidFill>
                        <a:srgbClr val="231F20"/>
                      </a:solidFill>
                      <a:prstDash val="solid"/>
                    </a:lnB>
                    <a:solidFill>
                      <a:srgbClr val="F6D2C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600" spc="-5" dirty="0">
                          <a:solidFill>
                            <a:srgbClr val="231F20"/>
                          </a:solidFill>
                          <a:latin typeface="+mn-lt"/>
                          <a:cs typeface="Arial"/>
                        </a:rPr>
                        <a:t>4</a:t>
                      </a:r>
                      <a:r>
                        <a:rPr sz="1600" spc="10" dirty="0">
                          <a:solidFill>
                            <a:srgbClr val="231F20"/>
                          </a:solidFill>
                          <a:latin typeface="+mn-lt"/>
                          <a:cs typeface="Arial"/>
                        </a:rPr>
                        <a:t>,</a:t>
                      </a:r>
                      <a:r>
                        <a:rPr sz="1600" dirty="0">
                          <a:solidFill>
                            <a:srgbClr val="231F20"/>
                          </a:solidFill>
                          <a:latin typeface="+mn-lt"/>
                          <a:cs typeface="Arial"/>
                        </a:rPr>
                        <a:t>2</a:t>
                      </a:r>
                      <a:r>
                        <a:rPr sz="1600" spc="-125" dirty="0">
                          <a:solidFill>
                            <a:srgbClr val="231F20"/>
                          </a:solidFill>
                          <a:latin typeface="+mn-lt"/>
                          <a:cs typeface="Arial"/>
                        </a:rPr>
                        <a:t> </a:t>
                      </a:r>
                      <a:r>
                        <a:rPr sz="1600" dirty="0">
                          <a:solidFill>
                            <a:srgbClr val="231F20"/>
                          </a:solidFill>
                          <a:latin typeface="+mn-lt"/>
                          <a:cs typeface="Arial"/>
                        </a:rPr>
                        <a:t>%</a:t>
                      </a:r>
                      <a:endParaRPr sz="1600">
                        <a:latin typeface="+mn-lt"/>
                        <a:cs typeface="Arial"/>
                      </a:endParaRPr>
                    </a:p>
                  </a:txBody>
                  <a:tcPr marL="0" marR="0" marT="0" marB="0">
                    <a:lnL w="3810">
                      <a:solidFill>
                        <a:srgbClr val="231F20"/>
                      </a:solidFill>
                      <a:prstDash val="solid"/>
                    </a:lnL>
                    <a:lnR w="3810">
                      <a:solidFill>
                        <a:srgbClr val="231F20"/>
                      </a:solidFill>
                      <a:prstDash val="solid"/>
                    </a:lnR>
                    <a:lnT w="3810">
                      <a:solidFill>
                        <a:srgbClr val="231F20"/>
                      </a:solidFill>
                      <a:prstDash val="solid"/>
                    </a:lnT>
                    <a:lnB w="3810">
                      <a:solidFill>
                        <a:srgbClr val="231F20"/>
                      </a:solidFill>
                      <a:prstDash val="solid"/>
                    </a:lnB>
                    <a:solidFill>
                      <a:srgbClr val="F6D2C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600" spc="-15" dirty="0">
                          <a:solidFill>
                            <a:srgbClr val="231F20"/>
                          </a:solidFill>
                          <a:latin typeface="+mn-lt"/>
                          <a:cs typeface="Arial"/>
                        </a:rPr>
                        <a:t>3</a:t>
                      </a:r>
                      <a:r>
                        <a:rPr sz="1600" spc="-40" dirty="0">
                          <a:solidFill>
                            <a:srgbClr val="231F20"/>
                          </a:solidFill>
                          <a:latin typeface="+mn-lt"/>
                          <a:cs typeface="Arial"/>
                        </a:rPr>
                        <a:t>,</a:t>
                      </a:r>
                      <a:r>
                        <a:rPr sz="1600" dirty="0">
                          <a:solidFill>
                            <a:srgbClr val="231F20"/>
                          </a:solidFill>
                          <a:latin typeface="+mn-lt"/>
                          <a:cs typeface="Arial"/>
                        </a:rPr>
                        <a:t>1</a:t>
                      </a:r>
                      <a:r>
                        <a:rPr sz="1600" spc="-125" dirty="0">
                          <a:solidFill>
                            <a:srgbClr val="231F20"/>
                          </a:solidFill>
                          <a:latin typeface="+mn-lt"/>
                          <a:cs typeface="Arial"/>
                        </a:rPr>
                        <a:t> </a:t>
                      </a:r>
                      <a:r>
                        <a:rPr sz="1600" dirty="0">
                          <a:solidFill>
                            <a:srgbClr val="231F20"/>
                          </a:solidFill>
                          <a:latin typeface="+mn-lt"/>
                          <a:cs typeface="Arial"/>
                        </a:rPr>
                        <a:t>%</a:t>
                      </a:r>
                      <a:endParaRPr sz="1600" dirty="0">
                        <a:latin typeface="+mn-lt"/>
                        <a:cs typeface="Arial"/>
                      </a:endParaRPr>
                    </a:p>
                  </a:txBody>
                  <a:tcPr marL="0" marR="0" marT="0" marB="0">
                    <a:lnL w="3810">
                      <a:solidFill>
                        <a:srgbClr val="231F20"/>
                      </a:solidFill>
                      <a:prstDash val="solid"/>
                    </a:lnL>
                    <a:lnR w="3809">
                      <a:solidFill>
                        <a:srgbClr val="231F20"/>
                      </a:solidFill>
                      <a:prstDash val="solid"/>
                    </a:lnR>
                    <a:lnT w="3810">
                      <a:solidFill>
                        <a:srgbClr val="231F20"/>
                      </a:solidFill>
                      <a:prstDash val="solid"/>
                    </a:lnT>
                    <a:lnB w="3810">
                      <a:solidFill>
                        <a:srgbClr val="231F20"/>
                      </a:solidFill>
                      <a:prstDash val="solid"/>
                    </a:lnB>
                    <a:solidFill>
                      <a:srgbClr val="F6D2C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80491">
                <a:tc>
                  <a:txBody>
                    <a:bodyPr/>
                    <a:lstStyle/>
                    <a:p>
                      <a:pPr marL="61594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600" spc="-135" dirty="0">
                          <a:solidFill>
                            <a:srgbClr val="231F20"/>
                          </a:solidFill>
                          <a:latin typeface="+mn-lt"/>
                          <a:cs typeface="Arial"/>
                        </a:rPr>
                        <a:t>Изменение</a:t>
                      </a:r>
                      <a:r>
                        <a:rPr sz="1600" spc="-175" dirty="0">
                          <a:solidFill>
                            <a:srgbClr val="231F20"/>
                          </a:solidFill>
                          <a:latin typeface="+mn-lt"/>
                          <a:cs typeface="Arial"/>
                        </a:rPr>
                        <a:t> </a:t>
                      </a:r>
                      <a:r>
                        <a:rPr sz="1600" spc="-195" dirty="0">
                          <a:solidFill>
                            <a:srgbClr val="231F20"/>
                          </a:solidFill>
                          <a:latin typeface="+mn-lt"/>
                          <a:cs typeface="Arial"/>
                        </a:rPr>
                        <a:t>ЭКГ</a:t>
                      </a:r>
                      <a:endParaRPr sz="1600" dirty="0">
                        <a:latin typeface="+mn-lt"/>
                        <a:cs typeface="Arial"/>
                      </a:endParaRPr>
                    </a:p>
                  </a:txBody>
                  <a:tcPr marL="0" marR="0" marT="0" marB="0">
                    <a:lnL w="3809">
                      <a:solidFill>
                        <a:srgbClr val="231F20"/>
                      </a:solidFill>
                      <a:prstDash val="solid"/>
                    </a:lnL>
                    <a:lnR w="3810">
                      <a:solidFill>
                        <a:srgbClr val="231F20"/>
                      </a:solidFill>
                      <a:prstDash val="solid"/>
                    </a:lnR>
                    <a:lnT w="3810">
                      <a:solidFill>
                        <a:srgbClr val="231F20"/>
                      </a:solidFill>
                      <a:prstDash val="solid"/>
                    </a:lnT>
                    <a:lnB w="3809">
                      <a:solidFill>
                        <a:srgbClr val="231F20"/>
                      </a:solidFill>
                      <a:prstDash val="solid"/>
                    </a:lnB>
                    <a:solidFill>
                      <a:srgbClr val="F6D2C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600" dirty="0">
                          <a:solidFill>
                            <a:srgbClr val="231F20"/>
                          </a:solidFill>
                          <a:latin typeface="+mn-lt"/>
                          <a:cs typeface="Arial"/>
                        </a:rPr>
                        <a:t>9</a:t>
                      </a:r>
                      <a:r>
                        <a:rPr sz="1600" spc="-15" dirty="0">
                          <a:solidFill>
                            <a:srgbClr val="231F20"/>
                          </a:solidFill>
                          <a:latin typeface="+mn-lt"/>
                          <a:cs typeface="Arial"/>
                        </a:rPr>
                        <a:t>5</a:t>
                      </a:r>
                      <a:r>
                        <a:rPr sz="1600" spc="5" dirty="0">
                          <a:solidFill>
                            <a:srgbClr val="231F20"/>
                          </a:solidFill>
                          <a:latin typeface="+mn-lt"/>
                          <a:cs typeface="Arial"/>
                        </a:rPr>
                        <a:t>,</a:t>
                      </a:r>
                      <a:r>
                        <a:rPr sz="1600" dirty="0">
                          <a:solidFill>
                            <a:srgbClr val="231F20"/>
                          </a:solidFill>
                          <a:latin typeface="+mn-lt"/>
                          <a:cs typeface="Arial"/>
                        </a:rPr>
                        <a:t>5</a:t>
                      </a:r>
                      <a:r>
                        <a:rPr sz="1600" spc="-125" dirty="0">
                          <a:solidFill>
                            <a:srgbClr val="231F20"/>
                          </a:solidFill>
                          <a:latin typeface="+mn-lt"/>
                          <a:cs typeface="Arial"/>
                        </a:rPr>
                        <a:t> </a:t>
                      </a:r>
                      <a:r>
                        <a:rPr sz="1600" dirty="0">
                          <a:solidFill>
                            <a:srgbClr val="231F20"/>
                          </a:solidFill>
                          <a:latin typeface="+mn-lt"/>
                          <a:cs typeface="Arial"/>
                        </a:rPr>
                        <a:t>%</a:t>
                      </a:r>
                      <a:endParaRPr sz="1600">
                        <a:latin typeface="+mn-lt"/>
                        <a:cs typeface="Arial"/>
                      </a:endParaRPr>
                    </a:p>
                  </a:txBody>
                  <a:tcPr marL="0" marR="0" marT="0" marB="0">
                    <a:lnL w="3810">
                      <a:solidFill>
                        <a:srgbClr val="231F20"/>
                      </a:solidFill>
                      <a:prstDash val="solid"/>
                    </a:lnL>
                    <a:lnR w="3810">
                      <a:solidFill>
                        <a:srgbClr val="231F20"/>
                      </a:solidFill>
                      <a:prstDash val="solid"/>
                    </a:lnR>
                    <a:lnT w="3810">
                      <a:solidFill>
                        <a:srgbClr val="231F20"/>
                      </a:solidFill>
                      <a:prstDash val="solid"/>
                    </a:lnT>
                    <a:lnB w="3809">
                      <a:solidFill>
                        <a:srgbClr val="231F20"/>
                      </a:solidFill>
                      <a:prstDash val="solid"/>
                    </a:lnB>
                    <a:solidFill>
                      <a:srgbClr val="F6D2C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600" dirty="0">
                          <a:solidFill>
                            <a:srgbClr val="231F20"/>
                          </a:solidFill>
                          <a:latin typeface="+mn-lt"/>
                          <a:cs typeface="Arial"/>
                        </a:rPr>
                        <a:t>8</a:t>
                      </a:r>
                      <a:r>
                        <a:rPr sz="1600" spc="-60" dirty="0">
                          <a:solidFill>
                            <a:srgbClr val="231F20"/>
                          </a:solidFill>
                          <a:latin typeface="+mn-lt"/>
                          <a:cs typeface="Arial"/>
                        </a:rPr>
                        <a:t>7</a:t>
                      </a:r>
                      <a:r>
                        <a:rPr sz="1600" spc="5" dirty="0">
                          <a:solidFill>
                            <a:srgbClr val="231F20"/>
                          </a:solidFill>
                          <a:latin typeface="+mn-lt"/>
                          <a:cs typeface="Arial"/>
                        </a:rPr>
                        <a:t>,</a:t>
                      </a:r>
                      <a:r>
                        <a:rPr sz="1600" dirty="0">
                          <a:solidFill>
                            <a:srgbClr val="231F20"/>
                          </a:solidFill>
                          <a:latin typeface="+mn-lt"/>
                          <a:cs typeface="Arial"/>
                        </a:rPr>
                        <a:t>5</a:t>
                      </a:r>
                      <a:r>
                        <a:rPr sz="1600" spc="-125" dirty="0">
                          <a:solidFill>
                            <a:srgbClr val="231F20"/>
                          </a:solidFill>
                          <a:latin typeface="+mn-lt"/>
                          <a:cs typeface="Arial"/>
                        </a:rPr>
                        <a:t> </a:t>
                      </a:r>
                      <a:r>
                        <a:rPr sz="1600" dirty="0">
                          <a:solidFill>
                            <a:srgbClr val="231F20"/>
                          </a:solidFill>
                          <a:latin typeface="+mn-lt"/>
                          <a:cs typeface="Arial"/>
                        </a:rPr>
                        <a:t>%</a:t>
                      </a:r>
                      <a:endParaRPr sz="1600">
                        <a:latin typeface="+mn-lt"/>
                        <a:cs typeface="Arial"/>
                      </a:endParaRPr>
                    </a:p>
                  </a:txBody>
                  <a:tcPr marL="0" marR="0" marT="0" marB="0">
                    <a:lnL w="3810">
                      <a:solidFill>
                        <a:srgbClr val="231F20"/>
                      </a:solidFill>
                      <a:prstDash val="solid"/>
                    </a:lnL>
                    <a:lnR w="3810">
                      <a:solidFill>
                        <a:srgbClr val="231F20"/>
                      </a:solidFill>
                      <a:prstDash val="solid"/>
                    </a:lnR>
                    <a:lnT w="3810">
                      <a:solidFill>
                        <a:srgbClr val="231F20"/>
                      </a:solidFill>
                      <a:prstDash val="solid"/>
                    </a:lnT>
                    <a:lnB w="3809">
                      <a:solidFill>
                        <a:srgbClr val="231F20"/>
                      </a:solidFill>
                      <a:prstDash val="solid"/>
                    </a:lnB>
                    <a:solidFill>
                      <a:srgbClr val="F6D2CA"/>
                    </a:solidFill>
                  </a:tcPr>
                </a:tc>
                <a:tc>
                  <a:txBody>
                    <a:bodyPr/>
                    <a:lstStyle/>
                    <a:p>
                      <a:pPr marL="199390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600" spc="5" dirty="0">
                          <a:solidFill>
                            <a:srgbClr val="231F20"/>
                          </a:solidFill>
                          <a:latin typeface="+mn-lt"/>
                          <a:cs typeface="Arial"/>
                        </a:rPr>
                        <a:t>9</a:t>
                      </a:r>
                      <a:r>
                        <a:rPr sz="1600" dirty="0">
                          <a:solidFill>
                            <a:srgbClr val="231F20"/>
                          </a:solidFill>
                          <a:latin typeface="+mn-lt"/>
                          <a:cs typeface="Arial"/>
                        </a:rPr>
                        <a:t>8</a:t>
                      </a:r>
                      <a:r>
                        <a:rPr sz="1600" spc="5" dirty="0">
                          <a:solidFill>
                            <a:srgbClr val="231F20"/>
                          </a:solidFill>
                          <a:latin typeface="+mn-lt"/>
                          <a:cs typeface="Arial"/>
                        </a:rPr>
                        <a:t>,</a:t>
                      </a:r>
                      <a:r>
                        <a:rPr sz="1600" dirty="0">
                          <a:solidFill>
                            <a:srgbClr val="231F20"/>
                          </a:solidFill>
                          <a:latin typeface="+mn-lt"/>
                          <a:cs typeface="Arial"/>
                        </a:rPr>
                        <a:t>5</a:t>
                      </a:r>
                      <a:r>
                        <a:rPr sz="1600" spc="-125" dirty="0">
                          <a:solidFill>
                            <a:srgbClr val="231F20"/>
                          </a:solidFill>
                          <a:latin typeface="+mn-lt"/>
                          <a:cs typeface="Arial"/>
                        </a:rPr>
                        <a:t> </a:t>
                      </a:r>
                      <a:r>
                        <a:rPr sz="1600" dirty="0">
                          <a:solidFill>
                            <a:srgbClr val="231F20"/>
                          </a:solidFill>
                          <a:latin typeface="+mn-lt"/>
                          <a:cs typeface="Arial"/>
                        </a:rPr>
                        <a:t>%</a:t>
                      </a:r>
                      <a:endParaRPr sz="1600" dirty="0">
                        <a:latin typeface="+mn-lt"/>
                        <a:cs typeface="Arial"/>
                      </a:endParaRPr>
                    </a:p>
                  </a:txBody>
                  <a:tcPr marL="0" marR="0" marT="0" marB="0">
                    <a:lnL w="3810">
                      <a:solidFill>
                        <a:srgbClr val="231F20"/>
                      </a:solidFill>
                      <a:prstDash val="solid"/>
                    </a:lnL>
                    <a:lnR w="3809">
                      <a:solidFill>
                        <a:srgbClr val="231F20"/>
                      </a:solidFill>
                      <a:prstDash val="solid"/>
                    </a:lnR>
                    <a:lnT w="3810">
                      <a:solidFill>
                        <a:srgbClr val="231F20"/>
                      </a:solidFill>
                      <a:prstDash val="solid"/>
                    </a:lnT>
                    <a:lnB w="3809">
                      <a:solidFill>
                        <a:srgbClr val="231F20"/>
                      </a:solidFill>
                      <a:prstDash val="solid"/>
                    </a:lnB>
                    <a:solidFill>
                      <a:srgbClr val="F6D2C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15881">
                <a:tc gridSpan="4">
                  <a:txBody>
                    <a:bodyPr/>
                    <a:lstStyle/>
                    <a:p>
                      <a:pPr marL="61594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100" spc="-200" dirty="0">
                          <a:solidFill>
                            <a:srgbClr val="231F20"/>
                          </a:solidFill>
                          <a:latin typeface="+mn-lt"/>
                          <a:cs typeface="Arial"/>
                        </a:rPr>
                        <a:t>ИМТ     </a:t>
                      </a:r>
                      <a:r>
                        <a:rPr sz="1100" spc="-45" dirty="0">
                          <a:solidFill>
                            <a:srgbClr val="231F20"/>
                          </a:solidFill>
                          <a:latin typeface="+mn-lt"/>
                          <a:cs typeface="Arial"/>
                        </a:rPr>
                        <a:t>– </a:t>
                      </a:r>
                      <a:r>
                        <a:rPr sz="1100" spc="-120" dirty="0">
                          <a:solidFill>
                            <a:srgbClr val="231F20"/>
                          </a:solidFill>
                          <a:latin typeface="+mn-lt"/>
                          <a:cs typeface="Arial"/>
                        </a:rPr>
                        <a:t>индекс </a:t>
                      </a:r>
                      <a:r>
                        <a:rPr sz="1100" spc="-145" dirty="0">
                          <a:solidFill>
                            <a:srgbClr val="231F20"/>
                          </a:solidFill>
                          <a:latin typeface="+mn-lt"/>
                          <a:cs typeface="Arial"/>
                        </a:rPr>
                        <a:t>массы </a:t>
                      </a:r>
                      <a:r>
                        <a:rPr sz="1100" spc="-125" dirty="0">
                          <a:solidFill>
                            <a:srgbClr val="231F20"/>
                          </a:solidFill>
                          <a:latin typeface="+mn-lt"/>
                          <a:cs typeface="Arial"/>
                        </a:rPr>
                        <a:t>тела, </a:t>
                      </a:r>
                      <a:r>
                        <a:rPr sz="1100" spc="-180" dirty="0">
                          <a:solidFill>
                            <a:srgbClr val="231F20"/>
                          </a:solidFill>
                          <a:latin typeface="+mn-lt"/>
                          <a:cs typeface="Arial"/>
                        </a:rPr>
                        <a:t>КТИ   </a:t>
                      </a:r>
                      <a:r>
                        <a:rPr sz="1100" spc="-45" dirty="0">
                          <a:solidFill>
                            <a:srgbClr val="231F20"/>
                          </a:solidFill>
                          <a:latin typeface="+mn-lt"/>
                          <a:cs typeface="Arial"/>
                        </a:rPr>
                        <a:t>– </a:t>
                      </a:r>
                      <a:r>
                        <a:rPr sz="1100" spc="-120" dirty="0">
                          <a:solidFill>
                            <a:srgbClr val="231F20"/>
                          </a:solidFill>
                          <a:latin typeface="+mn-lt"/>
                          <a:cs typeface="Arial"/>
                        </a:rPr>
                        <a:t>кардио–торакальный</a:t>
                      </a:r>
                      <a:r>
                        <a:rPr sz="1100" spc="-114" dirty="0">
                          <a:solidFill>
                            <a:srgbClr val="231F20"/>
                          </a:solidFill>
                          <a:latin typeface="+mn-lt"/>
                          <a:cs typeface="Arial"/>
                        </a:rPr>
                        <a:t> </a:t>
                      </a:r>
                      <a:r>
                        <a:rPr sz="1100" spc="-120" dirty="0">
                          <a:solidFill>
                            <a:srgbClr val="231F20"/>
                          </a:solidFill>
                          <a:latin typeface="+mn-lt"/>
                          <a:cs typeface="Arial"/>
                        </a:rPr>
                        <a:t>индекс</a:t>
                      </a:r>
                      <a:endParaRPr sz="1100" dirty="0">
                        <a:latin typeface="+mn-lt"/>
                        <a:cs typeface="Arial"/>
                      </a:endParaRPr>
                    </a:p>
                  </a:txBody>
                  <a:tcPr marL="0" marR="0" marT="0" marB="0">
                    <a:lnL w="3809">
                      <a:solidFill>
                        <a:srgbClr val="231F20"/>
                      </a:solidFill>
                      <a:prstDash val="solid"/>
                    </a:lnL>
                    <a:lnR w="3809">
                      <a:solidFill>
                        <a:srgbClr val="231F20"/>
                      </a:solidFill>
                      <a:prstDash val="solid"/>
                    </a:lnR>
                    <a:lnT w="3809">
                      <a:solidFill>
                        <a:srgbClr val="231F20"/>
                      </a:solidFill>
                      <a:prstDash val="solid"/>
                    </a:lnT>
                    <a:lnB w="3809">
                      <a:solidFill>
                        <a:srgbClr val="231F20"/>
                      </a:solidFill>
                      <a:prstDash val="solid"/>
                    </a:lnB>
                    <a:solidFill>
                      <a:srgbClr val="EEABA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12593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spc="-50" dirty="0">
                <a:solidFill>
                  <a:srgbClr val="231F20"/>
                </a:solidFill>
                <a:cs typeface="Arial Narrow"/>
              </a:rPr>
              <a:t>Основные </a:t>
            </a:r>
            <a:r>
              <a:rPr lang="ru-RU" sz="2400" b="1" spc="-65" dirty="0" err="1">
                <a:solidFill>
                  <a:srgbClr val="231F20"/>
                </a:solidFill>
                <a:cs typeface="Arial Narrow"/>
              </a:rPr>
              <a:t>ЭхокГ</a:t>
            </a:r>
            <a:r>
              <a:rPr lang="ru-RU" sz="2400" b="1" spc="-155" dirty="0">
                <a:solidFill>
                  <a:srgbClr val="231F20"/>
                </a:solidFill>
                <a:cs typeface="Arial Narrow"/>
              </a:rPr>
              <a:t> </a:t>
            </a:r>
            <a:r>
              <a:rPr lang="ru-RU" sz="2400" b="1" spc="-40" dirty="0">
                <a:solidFill>
                  <a:srgbClr val="231F20"/>
                </a:solidFill>
                <a:cs typeface="Arial Narrow"/>
              </a:rPr>
              <a:t>параметры  </a:t>
            </a:r>
            <a:r>
              <a:rPr lang="ru-RU" sz="2400" b="1" spc="-60" dirty="0">
                <a:solidFill>
                  <a:srgbClr val="231F20"/>
                </a:solidFill>
                <a:cs typeface="Arial Narrow"/>
              </a:rPr>
              <a:t>у больных </a:t>
            </a:r>
            <a:r>
              <a:rPr lang="ru-RU" sz="2400" b="1" spc="-120" dirty="0">
                <a:solidFill>
                  <a:srgbClr val="231F20"/>
                </a:solidFill>
                <a:cs typeface="Arial Narrow"/>
              </a:rPr>
              <a:t>с  </a:t>
            </a:r>
            <a:r>
              <a:rPr lang="ru-RU" sz="2400" b="1" spc="-100" dirty="0" err="1">
                <a:solidFill>
                  <a:srgbClr val="231F20"/>
                </a:solidFill>
                <a:cs typeface="Arial Narrow"/>
              </a:rPr>
              <a:t>ХСн</a:t>
            </a:r>
            <a:r>
              <a:rPr lang="ru-RU" sz="2400" b="1" spc="-100" dirty="0">
                <a:solidFill>
                  <a:srgbClr val="231F20"/>
                </a:solidFill>
                <a:cs typeface="Arial Narrow"/>
              </a:rPr>
              <a:t> </a:t>
            </a:r>
            <a:r>
              <a:rPr lang="ru-RU" sz="2400" b="1" spc="-40" dirty="0">
                <a:solidFill>
                  <a:srgbClr val="231F20"/>
                </a:solidFill>
                <a:cs typeface="Arial Narrow"/>
              </a:rPr>
              <a:t>различной</a:t>
            </a:r>
            <a:r>
              <a:rPr lang="ru-RU" sz="2400" b="1" spc="-75" dirty="0">
                <a:solidFill>
                  <a:srgbClr val="231F20"/>
                </a:solidFill>
                <a:cs typeface="Arial Narrow"/>
              </a:rPr>
              <a:t> </a:t>
            </a:r>
            <a:r>
              <a:rPr lang="ru-RU" sz="2400" b="1" spc="-50" dirty="0">
                <a:solidFill>
                  <a:srgbClr val="231F20"/>
                </a:solidFill>
                <a:cs typeface="Arial Narrow"/>
              </a:rPr>
              <a:t>этиологии</a:t>
            </a:r>
            <a:br>
              <a:rPr lang="ru-RU" sz="2400" dirty="0">
                <a:cs typeface="Arial Narrow"/>
              </a:rPr>
            </a:br>
            <a:endParaRPr lang="ru-RU" sz="2400" dirty="0"/>
          </a:p>
        </p:txBody>
      </p:sp>
      <p:graphicFrame>
        <p:nvGraphicFramePr>
          <p:cNvPr id="5" name="object 25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9262475"/>
              </p:ext>
            </p:extLst>
          </p:nvPr>
        </p:nvGraphicFramePr>
        <p:xfrm>
          <a:off x="2014071" y="2067862"/>
          <a:ext cx="7512422" cy="40654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271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731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042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0787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62962">
                <a:tc gridSpan="4">
                  <a:txBody>
                    <a:bodyPr/>
                    <a:lstStyle/>
                    <a:p>
                      <a:pPr marL="61594" marR="1393825" indent="-635">
                        <a:lnSpc>
                          <a:spcPts val="900"/>
                        </a:lnSpc>
                        <a:spcBef>
                          <a:spcPts val="155"/>
                        </a:spcBef>
                      </a:pPr>
                      <a:endParaRPr sz="900" dirty="0">
                        <a:latin typeface="Arial Narrow"/>
                        <a:cs typeface="Arial Narrow"/>
                      </a:endParaRPr>
                    </a:p>
                  </a:txBody>
                  <a:tcPr marL="0" marR="0" marT="0" marB="0">
                    <a:lnL w="3809">
                      <a:solidFill>
                        <a:srgbClr val="231F20"/>
                      </a:solidFill>
                      <a:prstDash val="solid"/>
                    </a:lnL>
                    <a:lnR w="3809">
                      <a:solidFill>
                        <a:srgbClr val="231F20"/>
                      </a:solidFill>
                      <a:prstDash val="solid"/>
                    </a:lnR>
                    <a:lnT w="3810">
                      <a:solidFill>
                        <a:srgbClr val="231F20"/>
                      </a:solidFill>
                      <a:prstDash val="solid"/>
                    </a:lnT>
                    <a:lnB w="3810">
                      <a:solidFill>
                        <a:srgbClr val="231F20"/>
                      </a:solidFill>
                      <a:prstDash val="solid"/>
                    </a:lnB>
                    <a:solidFill>
                      <a:srgbClr val="EA998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3467">
                <a:tc>
                  <a:txBody>
                    <a:bodyPr/>
                    <a:lstStyle/>
                    <a:p>
                      <a:pPr marL="142875">
                        <a:lnSpc>
                          <a:spcPts val="955"/>
                        </a:lnSpc>
                      </a:pPr>
                      <a:r>
                        <a:rPr sz="1800" b="1" spc="-7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Показатель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0" marB="0" anchor="ctr">
                    <a:lnL w="3809">
                      <a:solidFill>
                        <a:srgbClr val="231F20"/>
                      </a:solidFill>
                      <a:prstDash val="solid"/>
                    </a:lnL>
                    <a:lnR w="3810">
                      <a:solidFill>
                        <a:srgbClr val="231F20"/>
                      </a:solidFill>
                      <a:prstDash val="solid"/>
                    </a:lnR>
                    <a:lnT w="3810">
                      <a:solidFill>
                        <a:srgbClr val="231F20"/>
                      </a:solidFill>
                      <a:prstDash val="solid"/>
                    </a:lnT>
                    <a:lnB w="3810">
                      <a:solidFill>
                        <a:srgbClr val="231F20"/>
                      </a:solidFill>
                      <a:prstDash val="solid"/>
                    </a:lnB>
                    <a:solidFill>
                      <a:srgbClr val="FFE4A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55"/>
                        </a:lnSpc>
                      </a:pPr>
                      <a:r>
                        <a:rPr sz="1800" b="1" spc="-8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Все больные</a:t>
                      </a:r>
                      <a:r>
                        <a:rPr sz="1800" b="1" spc="-9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b="1" spc="-4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(n=89)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0" marB="0" anchor="ctr">
                    <a:lnL w="3810">
                      <a:solidFill>
                        <a:srgbClr val="231F20"/>
                      </a:solidFill>
                      <a:prstDash val="solid"/>
                    </a:lnL>
                    <a:lnR w="3810">
                      <a:solidFill>
                        <a:srgbClr val="231F20"/>
                      </a:solidFill>
                      <a:prstDash val="solid"/>
                    </a:lnR>
                    <a:lnT w="3810">
                      <a:solidFill>
                        <a:srgbClr val="231F20"/>
                      </a:solidFill>
                      <a:prstDash val="solid"/>
                    </a:lnT>
                    <a:lnB w="3810">
                      <a:solidFill>
                        <a:srgbClr val="231F20"/>
                      </a:solidFill>
                      <a:prstDash val="solid"/>
                    </a:lnB>
                    <a:solidFill>
                      <a:srgbClr val="FFE4A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55"/>
                        </a:lnSpc>
                      </a:pPr>
                      <a:r>
                        <a:rPr sz="1800" b="1" spc="-8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Больные </a:t>
                      </a:r>
                      <a:r>
                        <a:rPr sz="1800" b="1" spc="-14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ДКМП</a:t>
                      </a:r>
                      <a:r>
                        <a:rPr sz="1800" b="1" spc="-10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b="1" spc="-5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(n=24)</a:t>
                      </a:r>
                      <a:endParaRPr sz="1800" dirty="0">
                        <a:latin typeface="Calibri"/>
                        <a:cs typeface="Calibri"/>
                      </a:endParaRPr>
                    </a:p>
                  </a:txBody>
                  <a:tcPr marL="0" marR="0" marT="0" marB="0" anchor="ctr">
                    <a:lnL w="3810">
                      <a:solidFill>
                        <a:srgbClr val="231F20"/>
                      </a:solidFill>
                      <a:prstDash val="solid"/>
                    </a:lnL>
                    <a:lnR w="3810">
                      <a:solidFill>
                        <a:srgbClr val="231F20"/>
                      </a:solidFill>
                      <a:prstDash val="solid"/>
                    </a:lnR>
                    <a:lnT w="3810">
                      <a:solidFill>
                        <a:srgbClr val="231F20"/>
                      </a:solidFill>
                      <a:prstDash val="solid"/>
                    </a:lnT>
                    <a:lnB w="3810">
                      <a:solidFill>
                        <a:srgbClr val="231F20"/>
                      </a:solidFill>
                      <a:prstDash val="solid"/>
                    </a:lnB>
                    <a:solidFill>
                      <a:srgbClr val="FFE4A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55"/>
                        </a:lnSpc>
                      </a:pPr>
                      <a:r>
                        <a:rPr sz="1800" b="1" spc="-8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Больные </a:t>
                      </a:r>
                      <a:r>
                        <a:rPr sz="1800" b="1" spc="-11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ИБС</a:t>
                      </a:r>
                      <a:r>
                        <a:rPr sz="1800" b="1" spc="-8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b="1" spc="-4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(n=65)</a:t>
                      </a:r>
                      <a:endParaRPr sz="1800" dirty="0">
                        <a:latin typeface="Calibri"/>
                        <a:cs typeface="Calibri"/>
                      </a:endParaRPr>
                    </a:p>
                  </a:txBody>
                  <a:tcPr marL="0" marR="0" marT="0" marB="0" anchor="ctr">
                    <a:lnL w="3810">
                      <a:solidFill>
                        <a:srgbClr val="231F20"/>
                      </a:solidFill>
                      <a:prstDash val="solid"/>
                    </a:lnL>
                    <a:lnR w="3809">
                      <a:solidFill>
                        <a:srgbClr val="231F20"/>
                      </a:solidFill>
                      <a:prstDash val="solid"/>
                    </a:lnR>
                    <a:lnT w="3810">
                      <a:solidFill>
                        <a:srgbClr val="231F20"/>
                      </a:solidFill>
                      <a:prstDash val="solid"/>
                    </a:lnT>
                    <a:lnB w="3810">
                      <a:solidFill>
                        <a:srgbClr val="231F20"/>
                      </a:solidFill>
                      <a:prstDash val="solid"/>
                    </a:lnB>
                    <a:solidFill>
                      <a:srgbClr val="FFE4A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1275">
                <a:tc>
                  <a:txBody>
                    <a:bodyPr/>
                    <a:lstStyle/>
                    <a:p>
                      <a:pPr marL="61594">
                        <a:lnSpc>
                          <a:spcPts val="955"/>
                        </a:lnSpc>
                      </a:pPr>
                      <a:r>
                        <a:rPr sz="1200" spc="-18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ЗСЛЖ,</a:t>
                      </a:r>
                      <a:r>
                        <a:rPr sz="1200" spc="-18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13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см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809">
                      <a:solidFill>
                        <a:srgbClr val="231F20"/>
                      </a:solidFill>
                      <a:prstDash val="solid"/>
                    </a:lnL>
                    <a:lnR w="3810">
                      <a:solidFill>
                        <a:srgbClr val="231F20"/>
                      </a:solidFill>
                      <a:prstDash val="solid"/>
                    </a:lnR>
                    <a:lnT w="3810">
                      <a:solidFill>
                        <a:srgbClr val="231F20"/>
                      </a:solidFill>
                      <a:prstDash val="solid"/>
                    </a:lnT>
                    <a:lnB w="3810">
                      <a:solidFill>
                        <a:srgbClr val="231F20"/>
                      </a:solidFill>
                      <a:prstDash val="solid"/>
                    </a:lnB>
                    <a:solidFill>
                      <a:srgbClr val="F6D2C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55"/>
                        </a:lnSpc>
                      </a:pPr>
                      <a:r>
                        <a:rPr sz="1200" spc="-1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1,0±0,02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810">
                      <a:solidFill>
                        <a:srgbClr val="231F20"/>
                      </a:solidFill>
                      <a:prstDash val="solid"/>
                    </a:lnL>
                    <a:lnR w="3810">
                      <a:solidFill>
                        <a:srgbClr val="231F20"/>
                      </a:solidFill>
                      <a:prstDash val="solid"/>
                    </a:lnR>
                    <a:lnT w="3810">
                      <a:solidFill>
                        <a:srgbClr val="231F20"/>
                      </a:solidFill>
                      <a:prstDash val="solid"/>
                    </a:lnT>
                    <a:lnB w="3810">
                      <a:solidFill>
                        <a:srgbClr val="231F20"/>
                      </a:solidFill>
                      <a:prstDash val="solid"/>
                    </a:lnB>
                    <a:solidFill>
                      <a:srgbClr val="F6D2C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55"/>
                        </a:lnSpc>
                      </a:pPr>
                      <a:r>
                        <a:rPr sz="1200" spc="-1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0,96±0,04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810">
                      <a:solidFill>
                        <a:srgbClr val="231F20"/>
                      </a:solidFill>
                      <a:prstDash val="solid"/>
                    </a:lnL>
                    <a:lnR w="3810">
                      <a:solidFill>
                        <a:srgbClr val="231F20"/>
                      </a:solidFill>
                      <a:prstDash val="solid"/>
                    </a:lnR>
                    <a:lnT w="3810">
                      <a:solidFill>
                        <a:srgbClr val="231F20"/>
                      </a:solidFill>
                      <a:prstDash val="solid"/>
                    </a:lnT>
                    <a:lnB w="3810">
                      <a:solidFill>
                        <a:srgbClr val="231F20"/>
                      </a:solidFill>
                      <a:prstDash val="solid"/>
                    </a:lnB>
                    <a:solidFill>
                      <a:srgbClr val="F6D2C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55"/>
                        </a:lnSpc>
                      </a:pPr>
                      <a:r>
                        <a:rPr sz="1200" spc="-1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1,1±0,03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810">
                      <a:solidFill>
                        <a:srgbClr val="231F20"/>
                      </a:solidFill>
                      <a:prstDash val="solid"/>
                    </a:lnL>
                    <a:lnR w="3809">
                      <a:solidFill>
                        <a:srgbClr val="231F20"/>
                      </a:solidFill>
                      <a:prstDash val="solid"/>
                    </a:lnR>
                    <a:lnT w="3810">
                      <a:solidFill>
                        <a:srgbClr val="231F20"/>
                      </a:solidFill>
                      <a:prstDash val="solid"/>
                    </a:lnT>
                    <a:lnB w="3810">
                      <a:solidFill>
                        <a:srgbClr val="231F20"/>
                      </a:solidFill>
                      <a:prstDash val="solid"/>
                    </a:lnB>
                    <a:solidFill>
                      <a:srgbClr val="F6D2C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1275">
                <a:tc>
                  <a:txBody>
                    <a:bodyPr/>
                    <a:lstStyle/>
                    <a:p>
                      <a:pPr marL="61594">
                        <a:lnSpc>
                          <a:spcPts val="955"/>
                        </a:lnSpc>
                      </a:pPr>
                      <a:r>
                        <a:rPr sz="1200" spc="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М</a:t>
                      </a:r>
                      <a:r>
                        <a:rPr sz="12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Ж</a:t>
                      </a:r>
                      <a:r>
                        <a:rPr sz="12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П</a:t>
                      </a:r>
                      <a:r>
                        <a:rPr sz="12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,</a:t>
                      </a:r>
                      <a:r>
                        <a:rPr sz="1200" spc="-1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с</a:t>
                      </a:r>
                      <a:r>
                        <a:rPr sz="12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м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809">
                      <a:solidFill>
                        <a:srgbClr val="231F20"/>
                      </a:solidFill>
                      <a:prstDash val="solid"/>
                    </a:lnL>
                    <a:lnR w="3810">
                      <a:solidFill>
                        <a:srgbClr val="231F20"/>
                      </a:solidFill>
                      <a:prstDash val="solid"/>
                    </a:lnR>
                    <a:lnT w="3810">
                      <a:solidFill>
                        <a:srgbClr val="231F20"/>
                      </a:solidFill>
                      <a:prstDash val="solid"/>
                    </a:lnT>
                    <a:lnB w="3810">
                      <a:solidFill>
                        <a:srgbClr val="231F20"/>
                      </a:solidFill>
                      <a:prstDash val="solid"/>
                    </a:lnB>
                    <a:solidFill>
                      <a:srgbClr val="F6D2C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55"/>
                        </a:lnSpc>
                      </a:pPr>
                      <a:r>
                        <a:rPr sz="1200" spc="-1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0,97±0,03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810">
                      <a:solidFill>
                        <a:srgbClr val="231F20"/>
                      </a:solidFill>
                      <a:prstDash val="solid"/>
                    </a:lnL>
                    <a:lnR w="3810">
                      <a:solidFill>
                        <a:srgbClr val="231F20"/>
                      </a:solidFill>
                      <a:prstDash val="solid"/>
                    </a:lnR>
                    <a:lnT w="3810">
                      <a:solidFill>
                        <a:srgbClr val="231F20"/>
                      </a:solidFill>
                      <a:prstDash val="solid"/>
                    </a:lnT>
                    <a:lnB w="3810">
                      <a:solidFill>
                        <a:srgbClr val="231F20"/>
                      </a:solidFill>
                      <a:prstDash val="solid"/>
                    </a:lnB>
                    <a:solidFill>
                      <a:srgbClr val="F6D2C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55"/>
                        </a:lnSpc>
                      </a:pPr>
                      <a:r>
                        <a:rPr sz="1200" spc="-1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0,9±0,05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810">
                      <a:solidFill>
                        <a:srgbClr val="231F20"/>
                      </a:solidFill>
                      <a:prstDash val="solid"/>
                    </a:lnL>
                    <a:lnR w="3810">
                      <a:solidFill>
                        <a:srgbClr val="231F20"/>
                      </a:solidFill>
                      <a:prstDash val="solid"/>
                    </a:lnR>
                    <a:lnT w="3810">
                      <a:solidFill>
                        <a:srgbClr val="231F20"/>
                      </a:solidFill>
                      <a:prstDash val="solid"/>
                    </a:lnT>
                    <a:lnB w="3810">
                      <a:solidFill>
                        <a:srgbClr val="231F20"/>
                      </a:solidFill>
                      <a:prstDash val="solid"/>
                    </a:lnB>
                    <a:solidFill>
                      <a:srgbClr val="F6D2C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55"/>
                        </a:lnSpc>
                      </a:pPr>
                      <a:r>
                        <a:rPr sz="1200" spc="-1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1,0±0,03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810">
                      <a:solidFill>
                        <a:srgbClr val="231F20"/>
                      </a:solidFill>
                      <a:prstDash val="solid"/>
                    </a:lnL>
                    <a:lnR w="3809">
                      <a:solidFill>
                        <a:srgbClr val="231F20"/>
                      </a:solidFill>
                      <a:prstDash val="solid"/>
                    </a:lnR>
                    <a:lnT w="3810">
                      <a:solidFill>
                        <a:srgbClr val="231F20"/>
                      </a:solidFill>
                      <a:prstDash val="solid"/>
                    </a:lnT>
                    <a:lnB w="3810">
                      <a:solidFill>
                        <a:srgbClr val="231F20"/>
                      </a:solidFill>
                      <a:prstDash val="solid"/>
                    </a:lnB>
                    <a:solidFill>
                      <a:srgbClr val="F6D2C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1275">
                <a:tc>
                  <a:txBody>
                    <a:bodyPr/>
                    <a:lstStyle/>
                    <a:p>
                      <a:pPr marL="61594">
                        <a:lnSpc>
                          <a:spcPts val="955"/>
                        </a:lnSpc>
                      </a:pPr>
                      <a:r>
                        <a:rPr sz="1200" spc="-18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ИММЛЖ,</a:t>
                      </a:r>
                      <a:r>
                        <a:rPr sz="1200" spc="-15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4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кг/м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809">
                      <a:solidFill>
                        <a:srgbClr val="231F20"/>
                      </a:solidFill>
                      <a:prstDash val="solid"/>
                    </a:lnL>
                    <a:lnR w="3810">
                      <a:solidFill>
                        <a:srgbClr val="231F20"/>
                      </a:solidFill>
                      <a:prstDash val="solid"/>
                    </a:lnR>
                    <a:lnT w="3810">
                      <a:solidFill>
                        <a:srgbClr val="231F20"/>
                      </a:solidFill>
                      <a:prstDash val="solid"/>
                    </a:lnT>
                    <a:lnB w="3810">
                      <a:solidFill>
                        <a:srgbClr val="231F20"/>
                      </a:solidFill>
                      <a:prstDash val="solid"/>
                    </a:lnB>
                    <a:solidFill>
                      <a:srgbClr val="F6D2C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55"/>
                        </a:lnSpc>
                      </a:pPr>
                      <a:r>
                        <a:rPr sz="1200" spc="-1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177,3±21,5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810">
                      <a:solidFill>
                        <a:srgbClr val="231F20"/>
                      </a:solidFill>
                      <a:prstDash val="solid"/>
                    </a:lnL>
                    <a:lnR w="3810">
                      <a:solidFill>
                        <a:srgbClr val="231F20"/>
                      </a:solidFill>
                      <a:prstDash val="solid"/>
                    </a:lnR>
                    <a:lnT w="3810">
                      <a:solidFill>
                        <a:srgbClr val="231F20"/>
                      </a:solidFill>
                      <a:prstDash val="solid"/>
                    </a:lnT>
                    <a:lnB w="3810">
                      <a:solidFill>
                        <a:srgbClr val="231F20"/>
                      </a:solidFill>
                      <a:prstDash val="solid"/>
                    </a:lnB>
                    <a:solidFill>
                      <a:srgbClr val="F6D2C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55"/>
                        </a:lnSpc>
                      </a:pPr>
                      <a:r>
                        <a:rPr sz="1200" spc="-1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173,5+</a:t>
                      </a:r>
                      <a:r>
                        <a:rPr sz="1200" spc="-18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1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34,7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810">
                      <a:solidFill>
                        <a:srgbClr val="231F20"/>
                      </a:solidFill>
                      <a:prstDash val="solid"/>
                    </a:lnL>
                    <a:lnR w="3810">
                      <a:solidFill>
                        <a:srgbClr val="231F20"/>
                      </a:solidFill>
                      <a:prstDash val="solid"/>
                    </a:lnR>
                    <a:lnT w="3810">
                      <a:solidFill>
                        <a:srgbClr val="231F20"/>
                      </a:solidFill>
                      <a:prstDash val="solid"/>
                    </a:lnT>
                    <a:lnB w="3810">
                      <a:solidFill>
                        <a:srgbClr val="231F20"/>
                      </a:solidFill>
                      <a:prstDash val="solid"/>
                    </a:lnB>
                    <a:solidFill>
                      <a:srgbClr val="F6D2C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55"/>
                        </a:lnSpc>
                      </a:pPr>
                      <a:r>
                        <a:rPr sz="1200" spc="-114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178,7+</a:t>
                      </a:r>
                      <a:r>
                        <a:rPr sz="1200" spc="-17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1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25,9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810">
                      <a:solidFill>
                        <a:srgbClr val="231F20"/>
                      </a:solidFill>
                      <a:prstDash val="solid"/>
                    </a:lnL>
                    <a:lnR w="3809">
                      <a:solidFill>
                        <a:srgbClr val="231F20"/>
                      </a:solidFill>
                      <a:prstDash val="solid"/>
                    </a:lnR>
                    <a:lnT w="3810">
                      <a:solidFill>
                        <a:srgbClr val="231F20"/>
                      </a:solidFill>
                      <a:prstDash val="solid"/>
                    </a:lnT>
                    <a:lnB w="3810">
                      <a:solidFill>
                        <a:srgbClr val="231F20"/>
                      </a:solidFill>
                      <a:prstDash val="solid"/>
                    </a:lnB>
                    <a:solidFill>
                      <a:srgbClr val="F6D2C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1244">
                <a:tc>
                  <a:txBody>
                    <a:bodyPr/>
                    <a:lstStyle/>
                    <a:p>
                      <a:pPr marL="61594">
                        <a:lnSpc>
                          <a:spcPts val="955"/>
                        </a:lnSpc>
                      </a:pPr>
                      <a:r>
                        <a:rPr sz="1200" spc="-17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КДР  </a:t>
                      </a:r>
                      <a:r>
                        <a:rPr sz="1200" spc="-16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ЛЖ,</a:t>
                      </a:r>
                      <a:r>
                        <a:rPr sz="1200" spc="-17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13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см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809">
                      <a:solidFill>
                        <a:srgbClr val="231F20"/>
                      </a:solidFill>
                      <a:prstDash val="solid"/>
                    </a:lnL>
                    <a:lnR w="3810">
                      <a:solidFill>
                        <a:srgbClr val="231F20"/>
                      </a:solidFill>
                      <a:prstDash val="solid"/>
                    </a:lnR>
                    <a:lnT w="3810">
                      <a:solidFill>
                        <a:srgbClr val="231F20"/>
                      </a:solidFill>
                      <a:prstDash val="solid"/>
                    </a:lnT>
                    <a:lnB w="3810">
                      <a:solidFill>
                        <a:srgbClr val="231F20"/>
                      </a:solidFill>
                      <a:prstDash val="solid"/>
                    </a:lnB>
                    <a:solidFill>
                      <a:srgbClr val="F6D2C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55"/>
                        </a:lnSpc>
                      </a:pPr>
                      <a:r>
                        <a:rPr sz="1200" spc="-1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6,8±0,02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810">
                      <a:solidFill>
                        <a:srgbClr val="231F20"/>
                      </a:solidFill>
                      <a:prstDash val="solid"/>
                    </a:lnL>
                    <a:lnR w="3810">
                      <a:solidFill>
                        <a:srgbClr val="231F20"/>
                      </a:solidFill>
                      <a:prstDash val="solid"/>
                    </a:lnR>
                    <a:lnT w="3810">
                      <a:solidFill>
                        <a:srgbClr val="231F20"/>
                      </a:solidFill>
                      <a:prstDash val="solid"/>
                    </a:lnT>
                    <a:lnB w="3810">
                      <a:solidFill>
                        <a:srgbClr val="231F20"/>
                      </a:solidFill>
                      <a:prstDash val="solid"/>
                    </a:lnB>
                    <a:solidFill>
                      <a:srgbClr val="F6D2C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55"/>
                        </a:lnSpc>
                      </a:pPr>
                      <a:r>
                        <a:rPr sz="1200" spc="-114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7,1±0,05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810">
                      <a:solidFill>
                        <a:srgbClr val="231F20"/>
                      </a:solidFill>
                      <a:prstDash val="solid"/>
                    </a:lnL>
                    <a:lnR w="3810">
                      <a:solidFill>
                        <a:srgbClr val="231F20"/>
                      </a:solidFill>
                      <a:prstDash val="solid"/>
                    </a:lnR>
                    <a:lnT w="3810">
                      <a:solidFill>
                        <a:srgbClr val="231F20"/>
                      </a:solidFill>
                      <a:prstDash val="solid"/>
                    </a:lnT>
                    <a:lnB w="3810">
                      <a:solidFill>
                        <a:srgbClr val="231F20"/>
                      </a:solidFill>
                      <a:prstDash val="solid"/>
                    </a:lnB>
                    <a:solidFill>
                      <a:srgbClr val="F6D2C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55"/>
                        </a:lnSpc>
                      </a:pPr>
                      <a:r>
                        <a:rPr sz="1200" spc="-1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6,7±0,04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810">
                      <a:solidFill>
                        <a:srgbClr val="231F20"/>
                      </a:solidFill>
                      <a:prstDash val="solid"/>
                    </a:lnL>
                    <a:lnR w="3809">
                      <a:solidFill>
                        <a:srgbClr val="231F20"/>
                      </a:solidFill>
                      <a:prstDash val="solid"/>
                    </a:lnR>
                    <a:lnT w="3810">
                      <a:solidFill>
                        <a:srgbClr val="231F20"/>
                      </a:solidFill>
                      <a:prstDash val="solid"/>
                    </a:lnT>
                    <a:lnB w="3810">
                      <a:solidFill>
                        <a:srgbClr val="231F20"/>
                      </a:solidFill>
                      <a:prstDash val="solid"/>
                    </a:lnB>
                    <a:solidFill>
                      <a:srgbClr val="F6D2C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1275">
                <a:tc>
                  <a:txBody>
                    <a:bodyPr/>
                    <a:lstStyle/>
                    <a:p>
                      <a:pPr marL="61594">
                        <a:lnSpc>
                          <a:spcPts val="955"/>
                        </a:lnSpc>
                      </a:pPr>
                      <a:r>
                        <a:rPr sz="1200" spc="-2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КСР           </a:t>
                      </a:r>
                      <a:r>
                        <a:rPr sz="1200" spc="-16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ЛЖ,</a:t>
                      </a:r>
                      <a:r>
                        <a:rPr sz="1200" spc="-1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13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см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809">
                      <a:solidFill>
                        <a:srgbClr val="231F20"/>
                      </a:solidFill>
                      <a:prstDash val="solid"/>
                    </a:lnL>
                    <a:lnR w="3810">
                      <a:solidFill>
                        <a:srgbClr val="231F20"/>
                      </a:solidFill>
                      <a:prstDash val="solid"/>
                    </a:lnR>
                    <a:lnT w="3810">
                      <a:solidFill>
                        <a:srgbClr val="231F20"/>
                      </a:solidFill>
                      <a:prstDash val="solid"/>
                    </a:lnT>
                    <a:lnB w="3810">
                      <a:solidFill>
                        <a:srgbClr val="231F20"/>
                      </a:solidFill>
                      <a:prstDash val="solid"/>
                    </a:lnB>
                    <a:solidFill>
                      <a:srgbClr val="F6D2C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55"/>
                        </a:lnSpc>
                      </a:pPr>
                      <a:r>
                        <a:rPr sz="1200" spc="-10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5,7±0,05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810">
                      <a:solidFill>
                        <a:srgbClr val="231F20"/>
                      </a:solidFill>
                      <a:prstDash val="solid"/>
                    </a:lnL>
                    <a:lnR w="3810">
                      <a:solidFill>
                        <a:srgbClr val="231F20"/>
                      </a:solidFill>
                      <a:prstDash val="solid"/>
                    </a:lnR>
                    <a:lnT w="3810">
                      <a:solidFill>
                        <a:srgbClr val="231F20"/>
                      </a:solidFill>
                      <a:prstDash val="solid"/>
                    </a:lnT>
                    <a:lnB w="3810">
                      <a:solidFill>
                        <a:srgbClr val="231F20"/>
                      </a:solidFill>
                      <a:prstDash val="solid"/>
                    </a:lnB>
                    <a:solidFill>
                      <a:srgbClr val="F6D2C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55"/>
                        </a:lnSpc>
                      </a:pPr>
                      <a:r>
                        <a:rPr sz="1200" spc="-1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5,6±0,08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810">
                      <a:solidFill>
                        <a:srgbClr val="231F20"/>
                      </a:solidFill>
                      <a:prstDash val="solid"/>
                    </a:lnL>
                    <a:lnR w="3810">
                      <a:solidFill>
                        <a:srgbClr val="231F20"/>
                      </a:solidFill>
                      <a:prstDash val="solid"/>
                    </a:lnR>
                    <a:lnT w="3810">
                      <a:solidFill>
                        <a:srgbClr val="231F20"/>
                      </a:solidFill>
                      <a:prstDash val="solid"/>
                    </a:lnT>
                    <a:lnB w="3810">
                      <a:solidFill>
                        <a:srgbClr val="231F20"/>
                      </a:solidFill>
                      <a:prstDash val="solid"/>
                    </a:lnB>
                    <a:solidFill>
                      <a:srgbClr val="F6D2C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55"/>
                        </a:lnSpc>
                      </a:pPr>
                      <a:r>
                        <a:rPr sz="1200" spc="-9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6,0±0,04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810">
                      <a:solidFill>
                        <a:srgbClr val="231F20"/>
                      </a:solidFill>
                      <a:prstDash val="solid"/>
                    </a:lnL>
                    <a:lnR w="3809">
                      <a:solidFill>
                        <a:srgbClr val="231F20"/>
                      </a:solidFill>
                      <a:prstDash val="solid"/>
                    </a:lnR>
                    <a:lnT w="3810">
                      <a:solidFill>
                        <a:srgbClr val="231F20"/>
                      </a:solidFill>
                      <a:prstDash val="solid"/>
                    </a:lnT>
                    <a:lnB w="3810">
                      <a:solidFill>
                        <a:srgbClr val="231F20"/>
                      </a:solidFill>
                      <a:prstDash val="solid"/>
                    </a:lnB>
                    <a:solidFill>
                      <a:srgbClr val="F6D2C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1275">
                <a:tc>
                  <a:txBody>
                    <a:bodyPr/>
                    <a:lstStyle/>
                    <a:p>
                      <a:pPr marL="61594">
                        <a:lnSpc>
                          <a:spcPts val="955"/>
                        </a:lnSpc>
                      </a:pPr>
                      <a:r>
                        <a:rPr sz="1200" spc="-2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ОТС,    </a:t>
                      </a:r>
                      <a:r>
                        <a:rPr sz="1200" spc="-114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ед.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809">
                      <a:solidFill>
                        <a:srgbClr val="231F20"/>
                      </a:solidFill>
                      <a:prstDash val="solid"/>
                    </a:lnL>
                    <a:lnR w="3810">
                      <a:solidFill>
                        <a:srgbClr val="231F20"/>
                      </a:solidFill>
                      <a:prstDash val="solid"/>
                    </a:lnR>
                    <a:lnT w="3810">
                      <a:solidFill>
                        <a:srgbClr val="231F20"/>
                      </a:solidFill>
                      <a:prstDash val="solid"/>
                    </a:lnT>
                    <a:lnB w="3810">
                      <a:solidFill>
                        <a:srgbClr val="231F20"/>
                      </a:solidFill>
                      <a:prstDash val="solid"/>
                    </a:lnB>
                    <a:solidFill>
                      <a:srgbClr val="F6D2C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55"/>
                        </a:lnSpc>
                      </a:pPr>
                      <a:r>
                        <a:rPr sz="1200" spc="-10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0,29±0,003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810">
                      <a:solidFill>
                        <a:srgbClr val="231F20"/>
                      </a:solidFill>
                      <a:prstDash val="solid"/>
                    </a:lnL>
                    <a:lnR w="3810">
                      <a:solidFill>
                        <a:srgbClr val="231F20"/>
                      </a:solidFill>
                      <a:prstDash val="solid"/>
                    </a:lnR>
                    <a:lnT w="3810">
                      <a:solidFill>
                        <a:srgbClr val="231F20"/>
                      </a:solidFill>
                      <a:prstDash val="solid"/>
                    </a:lnT>
                    <a:lnB w="3810">
                      <a:solidFill>
                        <a:srgbClr val="231F20"/>
                      </a:solidFill>
                      <a:prstDash val="solid"/>
                    </a:lnB>
                    <a:solidFill>
                      <a:srgbClr val="F6D2C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55"/>
                        </a:lnSpc>
                      </a:pPr>
                      <a:r>
                        <a:rPr sz="1200" spc="-9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0,32±0,008*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810">
                      <a:solidFill>
                        <a:srgbClr val="231F20"/>
                      </a:solidFill>
                      <a:prstDash val="solid"/>
                    </a:lnL>
                    <a:lnR w="3810">
                      <a:solidFill>
                        <a:srgbClr val="231F20"/>
                      </a:solidFill>
                      <a:prstDash val="solid"/>
                    </a:lnR>
                    <a:lnT w="3810">
                      <a:solidFill>
                        <a:srgbClr val="231F20"/>
                      </a:solidFill>
                      <a:prstDash val="solid"/>
                    </a:lnT>
                    <a:lnB w="3810">
                      <a:solidFill>
                        <a:srgbClr val="231F20"/>
                      </a:solidFill>
                      <a:prstDash val="solid"/>
                    </a:lnB>
                    <a:solidFill>
                      <a:srgbClr val="F6D2C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55"/>
                        </a:lnSpc>
                      </a:pPr>
                      <a:r>
                        <a:rPr sz="1200" spc="-10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0,26±0,004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810">
                      <a:solidFill>
                        <a:srgbClr val="231F20"/>
                      </a:solidFill>
                      <a:prstDash val="solid"/>
                    </a:lnL>
                    <a:lnR w="3809">
                      <a:solidFill>
                        <a:srgbClr val="231F20"/>
                      </a:solidFill>
                      <a:prstDash val="solid"/>
                    </a:lnR>
                    <a:lnT w="3810">
                      <a:solidFill>
                        <a:srgbClr val="231F20"/>
                      </a:solidFill>
                      <a:prstDash val="solid"/>
                    </a:lnT>
                    <a:lnB w="3810">
                      <a:solidFill>
                        <a:srgbClr val="231F20"/>
                      </a:solidFill>
                      <a:prstDash val="solid"/>
                    </a:lnB>
                    <a:solidFill>
                      <a:srgbClr val="F6D2C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1275">
                <a:tc>
                  <a:txBody>
                    <a:bodyPr/>
                    <a:lstStyle/>
                    <a:p>
                      <a:pPr marL="60960">
                        <a:lnSpc>
                          <a:spcPts val="955"/>
                        </a:lnSpc>
                      </a:pPr>
                      <a:r>
                        <a:rPr sz="1200" spc="-204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ФВ    </a:t>
                      </a:r>
                      <a:r>
                        <a:rPr sz="1200" spc="-16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ЛЖ,</a:t>
                      </a:r>
                      <a:r>
                        <a:rPr sz="1200" spc="-16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2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%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809">
                      <a:solidFill>
                        <a:srgbClr val="231F20"/>
                      </a:solidFill>
                      <a:prstDash val="solid"/>
                    </a:lnL>
                    <a:lnR w="3810">
                      <a:solidFill>
                        <a:srgbClr val="231F20"/>
                      </a:solidFill>
                      <a:prstDash val="solid"/>
                    </a:lnR>
                    <a:lnT w="3810">
                      <a:solidFill>
                        <a:srgbClr val="231F20"/>
                      </a:solidFill>
                      <a:prstDash val="solid"/>
                    </a:lnT>
                    <a:lnB w="3810">
                      <a:solidFill>
                        <a:srgbClr val="231F20"/>
                      </a:solidFill>
                      <a:prstDash val="solid"/>
                    </a:lnB>
                    <a:solidFill>
                      <a:srgbClr val="F6D2C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55"/>
                        </a:lnSpc>
                      </a:pPr>
                      <a:r>
                        <a:rPr sz="1200" spc="-1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32,3±0,6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810">
                      <a:solidFill>
                        <a:srgbClr val="231F20"/>
                      </a:solidFill>
                      <a:prstDash val="solid"/>
                    </a:lnL>
                    <a:lnR w="3810">
                      <a:solidFill>
                        <a:srgbClr val="231F20"/>
                      </a:solidFill>
                      <a:prstDash val="solid"/>
                    </a:lnR>
                    <a:lnT w="3810">
                      <a:solidFill>
                        <a:srgbClr val="231F20"/>
                      </a:solidFill>
                      <a:prstDash val="solid"/>
                    </a:lnT>
                    <a:lnB w="3810">
                      <a:solidFill>
                        <a:srgbClr val="231F20"/>
                      </a:solidFill>
                      <a:prstDash val="solid"/>
                    </a:lnB>
                    <a:solidFill>
                      <a:srgbClr val="F6D2C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55"/>
                        </a:lnSpc>
                      </a:pPr>
                      <a:r>
                        <a:rPr sz="1200" spc="-10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29,9±0,9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810">
                      <a:solidFill>
                        <a:srgbClr val="231F20"/>
                      </a:solidFill>
                      <a:prstDash val="solid"/>
                    </a:lnL>
                    <a:lnR w="3810">
                      <a:solidFill>
                        <a:srgbClr val="231F20"/>
                      </a:solidFill>
                      <a:prstDash val="solid"/>
                    </a:lnR>
                    <a:lnT w="3810">
                      <a:solidFill>
                        <a:srgbClr val="231F20"/>
                      </a:solidFill>
                      <a:prstDash val="solid"/>
                    </a:lnT>
                    <a:lnB w="3810">
                      <a:solidFill>
                        <a:srgbClr val="231F20"/>
                      </a:solidFill>
                      <a:prstDash val="solid"/>
                    </a:lnB>
                    <a:solidFill>
                      <a:srgbClr val="F6D2C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55"/>
                        </a:lnSpc>
                      </a:pPr>
                      <a:r>
                        <a:rPr sz="1200" spc="-9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33,2±0,7*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810">
                      <a:solidFill>
                        <a:srgbClr val="231F20"/>
                      </a:solidFill>
                      <a:prstDash val="solid"/>
                    </a:lnL>
                    <a:lnR w="3809">
                      <a:solidFill>
                        <a:srgbClr val="231F20"/>
                      </a:solidFill>
                      <a:prstDash val="solid"/>
                    </a:lnR>
                    <a:lnT w="3810">
                      <a:solidFill>
                        <a:srgbClr val="231F20"/>
                      </a:solidFill>
                      <a:prstDash val="solid"/>
                    </a:lnT>
                    <a:lnB w="3810">
                      <a:solidFill>
                        <a:srgbClr val="231F20"/>
                      </a:solidFill>
                      <a:prstDash val="solid"/>
                    </a:lnB>
                    <a:solidFill>
                      <a:srgbClr val="F6D2C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41244">
                <a:tc>
                  <a:txBody>
                    <a:bodyPr/>
                    <a:lstStyle/>
                    <a:p>
                      <a:pPr marL="61594">
                        <a:lnSpc>
                          <a:spcPts val="955"/>
                        </a:lnSpc>
                      </a:pPr>
                      <a:r>
                        <a:rPr sz="12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Л</a:t>
                      </a:r>
                      <a:r>
                        <a:rPr sz="12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П</a:t>
                      </a:r>
                      <a:r>
                        <a:rPr sz="12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,</a:t>
                      </a:r>
                      <a:r>
                        <a:rPr sz="1200" spc="-1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с</a:t>
                      </a:r>
                      <a:r>
                        <a:rPr sz="12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м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809">
                      <a:solidFill>
                        <a:srgbClr val="231F20"/>
                      </a:solidFill>
                      <a:prstDash val="solid"/>
                    </a:lnL>
                    <a:lnR w="3810">
                      <a:solidFill>
                        <a:srgbClr val="231F20"/>
                      </a:solidFill>
                      <a:prstDash val="solid"/>
                    </a:lnR>
                    <a:lnT w="3810">
                      <a:solidFill>
                        <a:srgbClr val="231F20"/>
                      </a:solidFill>
                      <a:prstDash val="solid"/>
                    </a:lnT>
                    <a:lnB w="3810">
                      <a:solidFill>
                        <a:srgbClr val="231F20"/>
                      </a:solidFill>
                      <a:prstDash val="solid"/>
                    </a:lnB>
                    <a:solidFill>
                      <a:srgbClr val="F6D2C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55"/>
                        </a:lnSpc>
                      </a:pPr>
                      <a:r>
                        <a:rPr sz="1200" spc="-1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4,5±0,1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810">
                      <a:solidFill>
                        <a:srgbClr val="231F20"/>
                      </a:solidFill>
                      <a:prstDash val="solid"/>
                    </a:lnL>
                    <a:lnR w="3810">
                      <a:solidFill>
                        <a:srgbClr val="231F20"/>
                      </a:solidFill>
                      <a:prstDash val="solid"/>
                    </a:lnR>
                    <a:lnT w="3810">
                      <a:solidFill>
                        <a:srgbClr val="231F20"/>
                      </a:solidFill>
                      <a:prstDash val="solid"/>
                    </a:lnT>
                    <a:lnB w="3810">
                      <a:solidFill>
                        <a:srgbClr val="231F20"/>
                      </a:solidFill>
                      <a:prstDash val="solid"/>
                    </a:lnB>
                    <a:solidFill>
                      <a:srgbClr val="F6D2C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55"/>
                        </a:lnSpc>
                      </a:pPr>
                      <a:r>
                        <a:rPr sz="1200" spc="-1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4,5±0,16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810">
                      <a:solidFill>
                        <a:srgbClr val="231F20"/>
                      </a:solidFill>
                      <a:prstDash val="solid"/>
                    </a:lnL>
                    <a:lnR w="3810">
                      <a:solidFill>
                        <a:srgbClr val="231F20"/>
                      </a:solidFill>
                      <a:prstDash val="solid"/>
                    </a:lnR>
                    <a:lnT w="3810">
                      <a:solidFill>
                        <a:srgbClr val="231F20"/>
                      </a:solidFill>
                      <a:prstDash val="solid"/>
                    </a:lnT>
                    <a:lnB w="3810">
                      <a:solidFill>
                        <a:srgbClr val="231F20"/>
                      </a:solidFill>
                      <a:prstDash val="solid"/>
                    </a:lnB>
                    <a:solidFill>
                      <a:srgbClr val="F6D2C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55"/>
                        </a:lnSpc>
                      </a:pPr>
                      <a:r>
                        <a:rPr sz="1200" spc="-10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4,6±0,12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810">
                      <a:solidFill>
                        <a:srgbClr val="231F20"/>
                      </a:solidFill>
                      <a:prstDash val="solid"/>
                    </a:lnL>
                    <a:lnR w="3809">
                      <a:solidFill>
                        <a:srgbClr val="231F20"/>
                      </a:solidFill>
                      <a:prstDash val="solid"/>
                    </a:lnR>
                    <a:lnT w="3810">
                      <a:solidFill>
                        <a:srgbClr val="231F20"/>
                      </a:solidFill>
                      <a:prstDash val="solid"/>
                    </a:lnT>
                    <a:lnB w="3810">
                      <a:solidFill>
                        <a:srgbClr val="231F20"/>
                      </a:solidFill>
                      <a:prstDash val="solid"/>
                    </a:lnB>
                    <a:solidFill>
                      <a:srgbClr val="F6D2C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7646">
                <a:tc>
                  <a:txBody>
                    <a:bodyPr/>
                    <a:lstStyle/>
                    <a:p>
                      <a:pPr marL="61594">
                        <a:lnSpc>
                          <a:spcPts val="955"/>
                        </a:lnSpc>
                      </a:pPr>
                      <a:r>
                        <a:rPr sz="1200" spc="-17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КДР  </a:t>
                      </a:r>
                      <a:r>
                        <a:rPr sz="1200" spc="-17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ПЖ,</a:t>
                      </a:r>
                      <a:r>
                        <a:rPr sz="1200" spc="-17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13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см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809">
                      <a:solidFill>
                        <a:srgbClr val="231F20"/>
                      </a:solidFill>
                      <a:prstDash val="solid"/>
                    </a:lnL>
                    <a:lnR w="3810">
                      <a:solidFill>
                        <a:srgbClr val="231F20"/>
                      </a:solidFill>
                      <a:prstDash val="solid"/>
                    </a:lnR>
                    <a:lnT w="3810">
                      <a:solidFill>
                        <a:srgbClr val="231F20"/>
                      </a:solidFill>
                      <a:prstDash val="solid"/>
                    </a:lnT>
                    <a:lnB w="3809">
                      <a:solidFill>
                        <a:srgbClr val="231F20"/>
                      </a:solidFill>
                      <a:prstDash val="solid"/>
                    </a:lnB>
                    <a:solidFill>
                      <a:srgbClr val="F6D2C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55"/>
                        </a:lnSpc>
                      </a:pPr>
                      <a:r>
                        <a:rPr sz="1200" spc="-9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2,6±0,04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810">
                      <a:solidFill>
                        <a:srgbClr val="231F20"/>
                      </a:solidFill>
                      <a:prstDash val="solid"/>
                    </a:lnL>
                    <a:lnR w="3810">
                      <a:solidFill>
                        <a:srgbClr val="231F20"/>
                      </a:solidFill>
                      <a:prstDash val="solid"/>
                    </a:lnR>
                    <a:lnT w="3810">
                      <a:solidFill>
                        <a:srgbClr val="231F20"/>
                      </a:solidFill>
                      <a:prstDash val="solid"/>
                    </a:lnT>
                    <a:lnB w="3809">
                      <a:solidFill>
                        <a:srgbClr val="231F20"/>
                      </a:solidFill>
                      <a:prstDash val="solid"/>
                    </a:lnB>
                    <a:solidFill>
                      <a:srgbClr val="F6D2C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55"/>
                        </a:lnSpc>
                      </a:pPr>
                      <a:r>
                        <a:rPr sz="1200" spc="-9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2,9±0,05*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810">
                      <a:solidFill>
                        <a:srgbClr val="231F20"/>
                      </a:solidFill>
                      <a:prstDash val="solid"/>
                    </a:lnL>
                    <a:lnR w="3810">
                      <a:solidFill>
                        <a:srgbClr val="231F20"/>
                      </a:solidFill>
                      <a:prstDash val="solid"/>
                    </a:lnR>
                    <a:lnT w="3810">
                      <a:solidFill>
                        <a:srgbClr val="231F20"/>
                      </a:solidFill>
                      <a:prstDash val="solid"/>
                    </a:lnT>
                    <a:lnB w="3809">
                      <a:solidFill>
                        <a:srgbClr val="231F20"/>
                      </a:solidFill>
                      <a:prstDash val="solid"/>
                    </a:lnB>
                    <a:solidFill>
                      <a:srgbClr val="F6D2C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55"/>
                        </a:lnSpc>
                      </a:pPr>
                      <a:r>
                        <a:rPr sz="1200" spc="-9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2,5±0,04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810">
                      <a:solidFill>
                        <a:srgbClr val="231F20"/>
                      </a:solidFill>
                      <a:prstDash val="solid"/>
                    </a:lnL>
                    <a:lnR w="3809">
                      <a:solidFill>
                        <a:srgbClr val="231F20"/>
                      </a:solidFill>
                      <a:prstDash val="solid"/>
                    </a:lnR>
                    <a:lnT w="3810">
                      <a:solidFill>
                        <a:srgbClr val="231F20"/>
                      </a:solidFill>
                      <a:prstDash val="solid"/>
                    </a:lnT>
                    <a:lnB w="3809">
                      <a:solidFill>
                        <a:srgbClr val="231F20"/>
                      </a:solidFill>
                      <a:prstDash val="solid"/>
                    </a:lnB>
                    <a:solidFill>
                      <a:srgbClr val="F6D2C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41275">
                <a:tc>
                  <a:txBody>
                    <a:bodyPr/>
                    <a:lstStyle/>
                    <a:p>
                      <a:pPr marL="61594">
                        <a:lnSpc>
                          <a:spcPts val="955"/>
                        </a:lnSpc>
                      </a:pPr>
                      <a:r>
                        <a:rPr sz="1200" spc="-14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ДЛА, </a:t>
                      </a:r>
                      <a:r>
                        <a:rPr sz="1200" spc="-1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мм </a:t>
                      </a:r>
                      <a:r>
                        <a:rPr sz="1200" spc="-114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рт.</a:t>
                      </a:r>
                      <a:r>
                        <a:rPr sz="1200" spc="-1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114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ст.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809">
                      <a:solidFill>
                        <a:srgbClr val="231F20"/>
                      </a:solidFill>
                      <a:prstDash val="solid"/>
                    </a:lnL>
                    <a:lnR w="3810">
                      <a:solidFill>
                        <a:srgbClr val="231F20"/>
                      </a:solidFill>
                      <a:prstDash val="solid"/>
                    </a:lnR>
                    <a:lnT w="3809">
                      <a:solidFill>
                        <a:srgbClr val="231F20"/>
                      </a:solidFill>
                      <a:prstDash val="solid"/>
                    </a:lnT>
                    <a:lnB w="3809">
                      <a:solidFill>
                        <a:srgbClr val="231F20"/>
                      </a:solidFill>
                      <a:prstDash val="solid"/>
                    </a:lnB>
                    <a:solidFill>
                      <a:srgbClr val="F6D2C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55"/>
                        </a:lnSpc>
                      </a:pPr>
                      <a:r>
                        <a:rPr sz="1200" spc="-1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39,±3,2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810">
                      <a:solidFill>
                        <a:srgbClr val="231F20"/>
                      </a:solidFill>
                      <a:prstDash val="solid"/>
                    </a:lnL>
                    <a:lnR w="3810">
                      <a:solidFill>
                        <a:srgbClr val="231F20"/>
                      </a:solidFill>
                      <a:prstDash val="solid"/>
                    </a:lnR>
                    <a:lnT w="3809">
                      <a:solidFill>
                        <a:srgbClr val="231F20"/>
                      </a:solidFill>
                      <a:prstDash val="solid"/>
                    </a:lnT>
                    <a:lnB w="3809">
                      <a:solidFill>
                        <a:srgbClr val="231F20"/>
                      </a:solidFill>
                      <a:prstDash val="solid"/>
                    </a:lnB>
                    <a:solidFill>
                      <a:srgbClr val="F6D2C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55"/>
                        </a:lnSpc>
                      </a:pPr>
                      <a:r>
                        <a:rPr sz="1200" spc="-1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34,9±5,4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810">
                      <a:solidFill>
                        <a:srgbClr val="231F20"/>
                      </a:solidFill>
                      <a:prstDash val="solid"/>
                    </a:lnL>
                    <a:lnR w="3810">
                      <a:solidFill>
                        <a:srgbClr val="231F20"/>
                      </a:solidFill>
                      <a:prstDash val="solid"/>
                    </a:lnR>
                    <a:lnT w="3809">
                      <a:solidFill>
                        <a:srgbClr val="231F20"/>
                      </a:solidFill>
                      <a:prstDash val="solid"/>
                    </a:lnT>
                    <a:lnB w="3809">
                      <a:solidFill>
                        <a:srgbClr val="231F20"/>
                      </a:solidFill>
                      <a:prstDash val="solid"/>
                    </a:lnB>
                    <a:solidFill>
                      <a:srgbClr val="F6D2C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55"/>
                        </a:lnSpc>
                      </a:pPr>
                      <a:r>
                        <a:rPr sz="1200" spc="-1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44,2±4,1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810">
                      <a:solidFill>
                        <a:srgbClr val="231F20"/>
                      </a:solidFill>
                      <a:prstDash val="solid"/>
                    </a:lnL>
                    <a:lnR w="3809">
                      <a:solidFill>
                        <a:srgbClr val="231F20"/>
                      </a:solidFill>
                      <a:prstDash val="solid"/>
                    </a:lnR>
                    <a:lnT w="3809">
                      <a:solidFill>
                        <a:srgbClr val="231F20"/>
                      </a:solidFill>
                      <a:prstDash val="solid"/>
                    </a:lnT>
                    <a:lnB w="3809">
                      <a:solidFill>
                        <a:srgbClr val="231F20"/>
                      </a:solidFill>
                      <a:prstDash val="solid"/>
                    </a:lnB>
                    <a:solidFill>
                      <a:srgbClr val="F6D2C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346038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736600" y="347195"/>
            <a:ext cx="10515600" cy="1325563"/>
          </a:xfrm>
        </p:spPr>
        <p:txBody>
          <a:bodyPr>
            <a:normAutofit/>
          </a:bodyPr>
          <a:lstStyle/>
          <a:p>
            <a:r>
              <a:rPr lang="ru-RU" sz="2400" dirty="0"/>
              <a:t>Динамика клинического состояния (ФК ХСН) и толерантности к нагрузкам Динамика клинического состояния (ШОКС) и качества жизни (КЖ) у больных с ХСН в зависимости от этиологии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2"/>
          <a:srcRect l="1581" t="-4489" r="-1581" b="49896"/>
          <a:stretch/>
        </p:blipFill>
        <p:spPr>
          <a:xfrm>
            <a:off x="1721224" y="1427378"/>
            <a:ext cx="8020423" cy="52363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20459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spc="-95" dirty="0">
                <a:solidFill>
                  <a:srgbClr val="231F20"/>
                </a:solidFill>
                <a:latin typeface="Calibri"/>
                <a:cs typeface="Calibri"/>
              </a:rPr>
              <a:t>Динамика </a:t>
            </a:r>
            <a:r>
              <a:rPr lang="ru-RU" sz="2400" b="1" spc="-85" dirty="0">
                <a:solidFill>
                  <a:srgbClr val="231F20"/>
                </a:solidFill>
                <a:latin typeface="Calibri"/>
                <a:cs typeface="Calibri"/>
              </a:rPr>
              <a:t>основных гемодинамических </a:t>
            </a:r>
            <a:r>
              <a:rPr lang="ru-RU" sz="2400" b="1" spc="-75" dirty="0">
                <a:solidFill>
                  <a:srgbClr val="231F20"/>
                </a:solidFill>
                <a:latin typeface="Calibri"/>
                <a:cs typeface="Calibri"/>
              </a:rPr>
              <a:t>показателей </a:t>
            </a:r>
            <a:r>
              <a:rPr lang="ru-RU" sz="2400" b="1" spc="-90" dirty="0">
                <a:solidFill>
                  <a:srgbClr val="231F20"/>
                </a:solidFill>
                <a:latin typeface="Calibri"/>
                <a:cs typeface="Calibri"/>
              </a:rPr>
              <a:t>(ЧСС </a:t>
            </a:r>
            <a:r>
              <a:rPr lang="ru-RU" sz="2400" b="1" spc="-100" dirty="0">
                <a:solidFill>
                  <a:srgbClr val="231F20"/>
                </a:solidFill>
                <a:latin typeface="Calibri"/>
                <a:cs typeface="Calibri"/>
              </a:rPr>
              <a:t>и </a:t>
            </a:r>
            <a:r>
              <a:rPr lang="ru-RU" sz="2400" b="1" spc="-114" dirty="0">
                <a:solidFill>
                  <a:srgbClr val="231F20"/>
                </a:solidFill>
                <a:latin typeface="Calibri"/>
                <a:cs typeface="Calibri"/>
              </a:rPr>
              <a:t>ФВ </a:t>
            </a:r>
            <a:r>
              <a:rPr lang="ru-RU" sz="2400" b="1" spc="-105" dirty="0">
                <a:solidFill>
                  <a:srgbClr val="231F20"/>
                </a:solidFill>
                <a:latin typeface="Calibri"/>
                <a:cs typeface="Calibri"/>
              </a:rPr>
              <a:t>ЛЖ)  </a:t>
            </a:r>
            <a:r>
              <a:rPr lang="ru-RU" sz="2400" b="1" spc="-85" dirty="0">
                <a:solidFill>
                  <a:srgbClr val="231F20"/>
                </a:solidFill>
                <a:latin typeface="Calibri"/>
                <a:cs typeface="Calibri"/>
              </a:rPr>
              <a:t>у больных </a:t>
            </a:r>
            <a:r>
              <a:rPr lang="ru-RU" sz="2400" b="1" spc="-120" dirty="0">
                <a:solidFill>
                  <a:srgbClr val="231F20"/>
                </a:solidFill>
                <a:latin typeface="Calibri"/>
                <a:cs typeface="Calibri"/>
              </a:rPr>
              <a:t>ХСН  </a:t>
            </a:r>
            <a:r>
              <a:rPr lang="ru-RU" sz="2400" b="1" spc="-55" dirty="0">
                <a:solidFill>
                  <a:srgbClr val="231F20"/>
                </a:solidFill>
                <a:latin typeface="Calibri"/>
                <a:cs typeface="Calibri"/>
              </a:rPr>
              <a:t>в </a:t>
            </a:r>
            <a:r>
              <a:rPr lang="ru-RU" sz="2400" b="1" spc="-75" dirty="0">
                <a:solidFill>
                  <a:srgbClr val="231F20"/>
                </a:solidFill>
                <a:latin typeface="Calibri"/>
                <a:cs typeface="Calibri"/>
              </a:rPr>
              <a:t>зависимости </a:t>
            </a:r>
            <a:r>
              <a:rPr lang="ru-RU" sz="2400" b="1" spc="-65">
                <a:solidFill>
                  <a:srgbClr val="231F20"/>
                </a:solidFill>
                <a:latin typeface="Calibri"/>
                <a:cs typeface="Calibri"/>
              </a:rPr>
              <a:t>от </a:t>
            </a:r>
            <a:r>
              <a:rPr lang="ru-RU" sz="2400" b="1" spc="-75">
                <a:solidFill>
                  <a:srgbClr val="231F20"/>
                </a:solidFill>
                <a:latin typeface="Calibri"/>
                <a:cs typeface="Calibri"/>
              </a:rPr>
              <a:t>этиологии</a:t>
            </a:r>
            <a:endParaRPr lang="ru-RU" sz="24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/>
          <a:srcRect b="6913"/>
          <a:stretch/>
        </p:blipFill>
        <p:spPr>
          <a:xfrm>
            <a:off x="352612" y="2273561"/>
            <a:ext cx="4111823" cy="3696933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82590" y="2378635"/>
            <a:ext cx="3691790" cy="3458897"/>
          </a:xfrm>
          <a:prstGeom prst="rect">
            <a:avLst/>
          </a:prstGeom>
        </p:spPr>
      </p:pic>
      <p:sp>
        <p:nvSpPr>
          <p:cNvPr id="9" name="object 129"/>
          <p:cNvSpPr txBox="1"/>
          <p:nvPr/>
        </p:nvSpPr>
        <p:spPr>
          <a:xfrm>
            <a:off x="5797979" y="5852472"/>
            <a:ext cx="584892" cy="3570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indent="96520">
              <a:lnSpc>
                <a:spcPct val="145000"/>
              </a:lnSpc>
            </a:pPr>
            <a:r>
              <a:rPr sz="800" spc="20" dirty="0">
                <a:solidFill>
                  <a:srgbClr val="231F20"/>
                </a:solidFill>
                <a:latin typeface="Calibri"/>
                <a:cs typeface="Calibri"/>
              </a:rPr>
              <a:t>И</a:t>
            </a:r>
            <a:r>
              <a:rPr sz="800" spc="15" dirty="0">
                <a:solidFill>
                  <a:srgbClr val="231F20"/>
                </a:solidFill>
                <a:latin typeface="Calibri"/>
                <a:cs typeface="Calibri"/>
              </a:rPr>
              <a:t>с</a:t>
            </a:r>
            <a:r>
              <a:rPr sz="800" spc="5" dirty="0">
                <a:solidFill>
                  <a:srgbClr val="231F20"/>
                </a:solidFill>
                <a:latin typeface="Calibri"/>
                <a:cs typeface="Calibri"/>
              </a:rPr>
              <a:t>хо</a:t>
            </a:r>
            <a:r>
              <a:rPr sz="800" dirty="0">
                <a:solidFill>
                  <a:srgbClr val="231F20"/>
                </a:solidFill>
                <a:latin typeface="Calibri"/>
                <a:cs typeface="Calibri"/>
              </a:rPr>
              <a:t>дно  </a:t>
            </a:r>
            <a:r>
              <a:rPr sz="800" spc="10" dirty="0">
                <a:solidFill>
                  <a:srgbClr val="231F20"/>
                </a:solidFill>
                <a:latin typeface="Calibri"/>
                <a:cs typeface="Calibri"/>
              </a:rPr>
              <a:t>ВСЕ</a:t>
            </a:r>
            <a:r>
              <a:rPr sz="800" spc="-8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spc="10" dirty="0">
                <a:solidFill>
                  <a:srgbClr val="231F20"/>
                </a:solidFill>
                <a:latin typeface="Calibri"/>
                <a:cs typeface="Calibri"/>
              </a:rPr>
              <a:t>(n=89)</a:t>
            </a:r>
            <a:endParaRPr sz="800" dirty="0">
              <a:latin typeface="Calibri"/>
              <a:cs typeface="Calibri"/>
            </a:endParaRPr>
          </a:p>
        </p:txBody>
      </p:sp>
      <p:sp>
        <p:nvSpPr>
          <p:cNvPr id="10" name="object 130"/>
          <p:cNvSpPr txBox="1"/>
          <p:nvPr/>
        </p:nvSpPr>
        <p:spPr>
          <a:xfrm>
            <a:off x="6568140" y="5907337"/>
            <a:ext cx="566420" cy="2997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800" spc="5" dirty="0">
                <a:solidFill>
                  <a:srgbClr val="231F20"/>
                </a:solidFill>
                <a:latin typeface="Calibri"/>
                <a:cs typeface="Calibri"/>
              </a:rPr>
              <a:t>12</a:t>
            </a:r>
            <a:r>
              <a:rPr sz="800" spc="-10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spc="-15" dirty="0">
                <a:solidFill>
                  <a:srgbClr val="231F20"/>
                </a:solidFill>
                <a:latin typeface="Calibri"/>
                <a:cs typeface="Calibri"/>
              </a:rPr>
              <a:t>нед.</a:t>
            </a:r>
            <a:endParaRPr sz="800" dirty="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430"/>
              </a:spcBef>
            </a:pPr>
            <a:r>
              <a:rPr sz="800" spc="-10" dirty="0">
                <a:solidFill>
                  <a:srgbClr val="231F20"/>
                </a:solidFill>
                <a:latin typeface="Calibri"/>
                <a:cs typeface="Calibri"/>
              </a:rPr>
              <a:t>ДКМП</a:t>
            </a:r>
            <a:r>
              <a:rPr sz="800" spc="-9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spc="10" dirty="0">
                <a:solidFill>
                  <a:srgbClr val="231F20"/>
                </a:solidFill>
                <a:latin typeface="Calibri"/>
                <a:cs typeface="Calibri"/>
              </a:rPr>
              <a:t>(n=24)</a:t>
            </a:r>
            <a:endParaRPr sz="800" dirty="0">
              <a:latin typeface="Calibri"/>
              <a:cs typeface="Calibri"/>
            </a:endParaRPr>
          </a:p>
        </p:txBody>
      </p:sp>
      <p:sp>
        <p:nvSpPr>
          <p:cNvPr id="11" name="object 131"/>
          <p:cNvSpPr txBox="1"/>
          <p:nvPr/>
        </p:nvSpPr>
        <p:spPr>
          <a:xfrm>
            <a:off x="7471595" y="5852473"/>
            <a:ext cx="480695" cy="3543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indent="5080">
              <a:lnSpc>
                <a:spcPct val="145000"/>
              </a:lnSpc>
            </a:pPr>
            <a:r>
              <a:rPr sz="800" spc="5" dirty="0">
                <a:solidFill>
                  <a:srgbClr val="231F20"/>
                </a:solidFill>
                <a:latin typeface="Calibri"/>
                <a:cs typeface="Calibri"/>
              </a:rPr>
              <a:t>24 </a:t>
            </a:r>
            <a:r>
              <a:rPr sz="800" spc="-15" dirty="0">
                <a:solidFill>
                  <a:srgbClr val="231F20"/>
                </a:solidFill>
                <a:latin typeface="Calibri"/>
                <a:cs typeface="Calibri"/>
              </a:rPr>
              <a:t>нед.  </a:t>
            </a:r>
            <a:r>
              <a:rPr sz="800" spc="15" dirty="0">
                <a:solidFill>
                  <a:srgbClr val="231F20"/>
                </a:solidFill>
                <a:latin typeface="Calibri"/>
                <a:cs typeface="Calibri"/>
              </a:rPr>
              <a:t>ИБС</a:t>
            </a:r>
            <a:r>
              <a:rPr sz="800" spc="-9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spc="10" dirty="0">
                <a:solidFill>
                  <a:srgbClr val="231F20"/>
                </a:solidFill>
                <a:latin typeface="Calibri"/>
                <a:cs typeface="Calibri"/>
              </a:rPr>
              <a:t>(n=65)</a:t>
            </a:r>
            <a:endParaRPr sz="80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9179226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333</Words>
  <Application>Microsoft Office PowerPoint</Application>
  <PresentationFormat>Широкоэкранный</PresentationFormat>
  <Paragraphs>118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1" baseType="lpstr">
      <vt:lpstr>Arial</vt:lpstr>
      <vt:lpstr>Arial Narrow</vt:lpstr>
      <vt:lpstr>Calibri</vt:lpstr>
      <vt:lpstr>Calibri Light</vt:lpstr>
      <vt:lpstr>Palatino Linotype</vt:lpstr>
      <vt:lpstr>Тема Office</vt:lpstr>
      <vt:lpstr>Проспективное, многоцентровое,  открытое исследование эффективности и переносимости КВАдроприла у  больных с Недостаточностью Кровообращения, обусловленной  ишемической болезнью сердца и дилатационной  кардиомиопатией (Исследование КВАНК) </vt:lpstr>
      <vt:lpstr>Общая характеристика обследованных больных </vt:lpstr>
      <vt:lpstr>Основные ЭхокГ параметры  у больных с  ХСн различной этиологии </vt:lpstr>
      <vt:lpstr>Динамика клинического состояния (ФК ХСН) и толерантности к нагрузкам Динамика клинического состояния (ШОКС) и качества жизни (КЖ) у больных с ХСН в зависимости от этиологии</vt:lpstr>
      <vt:lpstr>Динамика основных гемодинамических показателей (ЧСС и ФВ ЛЖ)  у больных ХСН  в зависимости от этиологии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Юлия Беграмбекова</dc:creator>
  <cp:lastModifiedBy>Юлия Беграмбекова</cp:lastModifiedBy>
  <cp:revision>4</cp:revision>
  <dcterms:created xsi:type="dcterms:W3CDTF">2016-09-02T13:23:27Z</dcterms:created>
  <dcterms:modified xsi:type="dcterms:W3CDTF">2016-09-02T13:44:23Z</dcterms:modified>
</cp:coreProperties>
</file>